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331" r:id="rId2"/>
    <p:sldId id="333" r:id="rId3"/>
    <p:sldId id="533" r:id="rId4"/>
    <p:sldId id="534" r:id="rId5"/>
    <p:sldId id="535" r:id="rId6"/>
    <p:sldId id="536" r:id="rId7"/>
    <p:sldId id="334" r:id="rId8"/>
    <p:sldId id="537" r:id="rId9"/>
    <p:sldId id="538" r:id="rId10"/>
    <p:sldId id="539" r:id="rId11"/>
    <p:sldId id="540" r:id="rId12"/>
    <p:sldId id="541" r:id="rId13"/>
    <p:sldId id="338" r:id="rId14"/>
    <p:sldId id="339" r:id="rId15"/>
    <p:sldId id="340" r:id="rId16"/>
    <p:sldId id="542" r:id="rId17"/>
    <p:sldId id="543" r:id="rId18"/>
    <p:sldId id="756" r:id="rId19"/>
    <p:sldId id="371" r:id="rId20"/>
    <p:sldId id="374" r:id="rId21"/>
    <p:sldId id="802" r:id="rId22"/>
    <p:sldId id="792" r:id="rId23"/>
    <p:sldId id="794" r:id="rId24"/>
    <p:sldId id="797" r:id="rId25"/>
    <p:sldId id="803" r:id="rId26"/>
    <p:sldId id="335" r:id="rId27"/>
    <p:sldId id="318" r:id="rId28"/>
    <p:sldId id="320" r:id="rId29"/>
    <p:sldId id="317" r:id="rId30"/>
    <p:sldId id="314" r:id="rId31"/>
    <p:sldId id="315" r:id="rId32"/>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6" autoAdjust="0"/>
    <p:restoredTop sz="86420" autoAdjust="0"/>
  </p:normalViewPr>
  <p:slideViewPr>
    <p:cSldViewPr>
      <p:cViewPr varScale="1">
        <p:scale>
          <a:sx n="85" d="100"/>
          <a:sy n="85" d="100"/>
        </p:scale>
        <p:origin x="374" y="62"/>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29-05-2022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5/29/2022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5629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5/29/2022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5/29/2022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5/29/2022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5/29/2022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5/29/2022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5/29/2022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5/29/2022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5/29/2022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5/29/2022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5/29/2022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5/29/2022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5/29/2022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5/29/2022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2/02_Customer.txt" TargetMode="External"/><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github.com/soyuztechnologies/BarclaysCorporateTraining/blob/master/Phase%201%20CDS%20and%20RAP%20based%20development/Day%2002/01_Agency.txt"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2/03_Travel.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2/Service%20Definition.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5.png"/><Relationship Id="rId1" Type="http://schemas.openxmlformats.org/officeDocument/2006/relationships/slideLayout" Target="../slideLayouts/slideLayout10.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jpe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25.png"/><Relationship Id="rId1" Type="http://schemas.openxmlformats.org/officeDocument/2006/relationships/slideLayout" Target="../slideLayouts/slideLayout10.xml"/><Relationship Id="rId4" Type="http://schemas.openxmlformats.org/officeDocument/2006/relationships/image" Target="../media/image38.emf"/></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2/04_Metadata_Extension.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help.sap.com/viewer/923180ddb98240829d935862025004d6/Cloud/en-US/f6cb3e3402694f5585068e5e5161a7c1.html"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LamResearchS4HANA/blob/master/RAP/Day%2026/03_Travel.txt"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2.tiff"/><Relationship Id="rId1" Type="http://schemas.openxmlformats.org/officeDocument/2006/relationships/slideLayout" Target="../slideLayouts/slideLayout8.xml"/><Relationship Id="rId4" Type="http://schemas.openxmlformats.org/officeDocument/2006/relationships/image" Target="../media/image43.jpe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1.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4.jpeg"/><Relationship Id="rId7" Type="http://schemas.openxmlformats.org/officeDocument/2006/relationships/image" Target="../media/image48.tiff"/><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47.tiff"/><Relationship Id="rId5" Type="http://schemas.openxmlformats.org/officeDocument/2006/relationships/image" Target="../media/image46.tiff"/><Relationship Id="rId10" Type="http://schemas.openxmlformats.org/officeDocument/2006/relationships/image" Target="../media/image4.png"/><Relationship Id="rId4" Type="http://schemas.openxmlformats.org/officeDocument/2006/relationships/image" Target="../media/image45.tiff"/><Relationship Id="rId9" Type="http://schemas.openxmlformats.org/officeDocument/2006/relationships/hyperlink" Target="https://anubhavtrainings.com/"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50.jpg"/><Relationship Id="rId7" Type="http://schemas.openxmlformats.org/officeDocument/2006/relationships/image" Target="../media/image5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5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02</a:t>
            </a:r>
            <a:endParaRPr lang="en-US" sz="4400" dirty="0">
              <a:latin typeface="Cooper Black" panose="0208090404030B020404" pitchFamily="18" charset="0"/>
            </a:endParaRPr>
          </a:p>
        </p:txBody>
      </p:sp>
      <p:pic>
        <p:nvPicPr>
          <p:cNvPr id="1026" name="Picture 2" descr="Barclays logo and symbol, meaning, history, PNG">
            <a:extLst>
              <a:ext uri="{FF2B5EF4-FFF2-40B4-BE49-F238E27FC236}">
                <a16:creationId xmlns:a16="http://schemas.microsoft.com/office/drawing/2014/main" id="{9D42994D-334E-94FA-EB84-840CB33DCBA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69440" y="1199771"/>
            <a:ext cx="2523612" cy="1419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9589" y="161899"/>
            <a:ext cx="10969943" cy="711081"/>
          </a:xfrm>
        </p:spPr>
        <p:txBody>
          <a:bodyPr>
            <a:noAutofit/>
          </a:bodyPr>
          <a:lstStyle/>
          <a:p>
            <a:r>
              <a:rPr lang="en-US" dirty="0">
                <a:latin typeface="Cooper Black" panose="0208090404030B020404" pitchFamily="18" charset="0"/>
              </a:rPr>
              <a:t>BO runtime implementation types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a:extLst>
              <a:ext uri="{FF2B5EF4-FFF2-40B4-BE49-F238E27FC236}">
                <a16:creationId xmlns:a16="http://schemas.microsoft.com/office/drawing/2014/main" id="{8014BD69-741B-4B04-9A8D-1DE68A6856E8}"/>
              </a:ext>
            </a:extLst>
          </p:cNvPr>
          <p:cNvPicPr>
            <a:picLocks noChangeAspect="1"/>
          </p:cNvPicPr>
          <p:nvPr/>
        </p:nvPicPr>
        <p:blipFill>
          <a:blip r:embed="rId3"/>
          <a:stretch>
            <a:fillRect/>
          </a:stretch>
        </p:blipFill>
        <p:spPr>
          <a:xfrm>
            <a:off x="615157" y="1324617"/>
            <a:ext cx="10958510" cy="4587638"/>
          </a:xfrm>
          <a:prstGeom prst="rect">
            <a:avLst/>
          </a:prstGeom>
        </p:spPr>
      </p:pic>
    </p:spTree>
    <p:extLst>
      <p:ext uri="{BB962C8B-B14F-4D97-AF65-F5344CB8AC3E}">
        <p14:creationId xmlns:p14="http://schemas.microsoft.com/office/powerpoint/2010/main" val="66563226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9589" y="161899"/>
            <a:ext cx="10969943" cy="711081"/>
          </a:xfrm>
        </p:spPr>
        <p:txBody>
          <a:bodyPr>
            <a:noAutofit/>
          </a:bodyPr>
          <a:lstStyle/>
          <a:p>
            <a:r>
              <a:rPr lang="en-US" dirty="0">
                <a:latin typeface="Cooper Black" panose="0208090404030B020404" pitchFamily="18" charset="0"/>
              </a:rPr>
              <a:t>BO runtime implementation types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3" name="Picture 2">
            <a:extLst>
              <a:ext uri="{FF2B5EF4-FFF2-40B4-BE49-F238E27FC236}">
                <a16:creationId xmlns:a16="http://schemas.microsoft.com/office/drawing/2014/main" id="{C92DB67F-D285-405F-AB23-295C225D730E}"/>
              </a:ext>
            </a:extLst>
          </p:cNvPr>
          <p:cNvPicPr>
            <a:picLocks noChangeAspect="1"/>
          </p:cNvPicPr>
          <p:nvPr/>
        </p:nvPicPr>
        <p:blipFill>
          <a:blip r:embed="rId3"/>
          <a:stretch>
            <a:fillRect/>
          </a:stretch>
        </p:blipFill>
        <p:spPr>
          <a:xfrm>
            <a:off x="473945" y="974122"/>
            <a:ext cx="10859441" cy="5357324"/>
          </a:xfrm>
          <a:prstGeom prst="rect">
            <a:avLst/>
          </a:prstGeom>
        </p:spPr>
      </p:pic>
    </p:spTree>
    <p:extLst>
      <p:ext uri="{BB962C8B-B14F-4D97-AF65-F5344CB8AC3E}">
        <p14:creationId xmlns:p14="http://schemas.microsoft.com/office/powerpoint/2010/main" val="71435138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File:Solid white.svg - Wikimedia Comm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2651720" y="-2679104"/>
            <a:ext cx="6885384" cy="12188824"/>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a:xfrm>
            <a:off x="609441" y="202038"/>
            <a:ext cx="10969943" cy="711081"/>
          </a:xfrm>
        </p:spPr>
        <p:txBody>
          <a:bodyPr>
            <a:noAutofit/>
          </a:bodyPr>
          <a:lstStyle/>
          <a:p>
            <a:r>
              <a:rPr lang="en-IN" dirty="0">
                <a:latin typeface="Cooper Black" panose="0208090404030B020404" pitchFamily="18" charset="0"/>
              </a:rPr>
              <a:t>Explanation of Flight Data Model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723" y="1052736"/>
            <a:ext cx="11165321" cy="4385700"/>
          </a:xfrm>
          <a:prstGeom prst="rect">
            <a:avLst/>
          </a:prstGeom>
        </p:spPr>
      </p:pic>
      <p:sp>
        <p:nvSpPr>
          <p:cNvPr id="8" name="Rectangle 7"/>
          <p:cNvSpPr/>
          <p:nvPr/>
        </p:nvSpPr>
        <p:spPr>
          <a:xfrm>
            <a:off x="609441" y="6165304"/>
            <a:ext cx="10771237" cy="369332"/>
          </a:xfrm>
          <a:prstGeom prst="rect">
            <a:avLst/>
          </a:prstGeom>
        </p:spPr>
        <p:txBody>
          <a:bodyPr wrap="square">
            <a:spAutoFit/>
          </a:bodyPr>
          <a:lstStyle/>
          <a:p>
            <a:r>
              <a:rPr lang="en-US" sz="1800" dirty="0"/>
              <a:t>If Data is not found in these Table’s please execute Data Generator Class “/dmo/cl_flight_data_generator”</a:t>
            </a:r>
          </a:p>
        </p:txBody>
      </p:sp>
    </p:spTree>
    <p:extLst>
      <p:ext uri="{BB962C8B-B14F-4D97-AF65-F5344CB8AC3E}">
        <p14:creationId xmlns:p14="http://schemas.microsoft.com/office/powerpoint/2010/main" val="91322419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Flow of Development (Unmanaged Scenario)</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2" name="Rounded Rectangle 1"/>
          <p:cNvSpPr/>
          <p:nvPr/>
        </p:nvSpPr>
        <p:spPr>
          <a:xfrm>
            <a:off x="3358108" y="1057728"/>
            <a:ext cx="3960440" cy="7150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UI</a:t>
            </a:r>
          </a:p>
        </p:txBody>
      </p:sp>
      <p:sp>
        <p:nvSpPr>
          <p:cNvPr id="10" name="Rounded Rectangle 9"/>
          <p:cNvSpPr/>
          <p:nvPr/>
        </p:nvSpPr>
        <p:spPr>
          <a:xfrm>
            <a:off x="3358108" y="2137848"/>
            <a:ext cx="3960440" cy="7528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Binding for UI</a:t>
            </a:r>
          </a:p>
        </p:txBody>
      </p:sp>
      <p:sp>
        <p:nvSpPr>
          <p:cNvPr id="12" name="Rounded Rectangle 11"/>
          <p:cNvSpPr/>
          <p:nvPr/>
        </p:nvSpPr>
        <p:spPr>
          <a:xfrm>
            <a:off x="3358108" y="4437112"/>
            <a:ext cx="3960440" cy="7870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a:p>
            <a:pPr algn="ctr"/>
            <a:r>
              <a:rPr lang="en-US" dirty="0">
                <a:solidFill>
                  <a:schemeClr val="bg1"/>
                </a:solidFill>
              </a:rPr>
              <a:t>Travel – Using /demo/travel</a:t>
            </a:r>
          </a:p>
          <a:p>
            <a:pPr algn="ctr"/>
            <a:r>
              <a:rPr lang="en-US" sz="1400" dirty="0">
                <a:solidFill>
                  <a:schemeClr val="bg1"/>
                </a:solidFill>
              </a:rPr>
              <a:t>Projection view- what we want to show to UI</a:t>
            </a:r>
            <a:endParaRPr lang="en-IN" sz="1400" dirty="0">
              <a:solidFill>
                <a:schemeClr val="bg1"/>
              </a:solidFill>
            </a:endParaRPr>
          </a:p>
          <a:p>
            <a:pPr algn="ctr"/>
            <a:endParaRPr lang="en-US" dirty="0">
              <a:solidFill>
                <a:schemeClr val="bg1"/>
              </a:solidFill>
            </a:endParaRPr>
          </a:p>
        </p:txBody>
      </p:sp>
      <p:sp>
        <p:nvSpPr>
          <p:cNvPr id="13" name="Rounded Rectangle 12"/>
          <p:cNvSpPr/>
          <p:nvPr/>
        </p:nvSpPr>
        <p:spPr>
          <a:xfrm>
            <a:off x="3358108" y="3274986"/>
            <a:ext cx="3960440" cy="7870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Definition</a:t>
            </a:r>
          </a:p>
        </p:txBody>
      </p:sp>
      <p:sp>
        <p:nvSpPr>
          <p:cNvPr id="14" name="Rounded Rectangle 13"/>
          <p:cNvSpPr/>
          <p:nvPr/>
        </p:nvSpPr>
        <p:spPr>
          <a:xfrm>
            <a:off x="2349996" y="580526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Agency</a:t>
            </a:r>
          </a:p>
        </p:txBody>
      </p:sp>
      <p:sp>
        <p:nvSpPr>
          <p:cNvPr id="15" name="Rounded Rectangle 14"/>
          <p:cNvSpPr/>
          <p:nvPr/>
        </p:nvSpPr>
        <p:spPr>
          <a:xfrm>
            <a:off x="6217976" y="581538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a:t>
            </a:r>
          </a:p>
        </p:txBody>
      </p:sp>
      <p:sp>
        <p:nvSpPr>
          <p:cNvPr id="16" name="Rounded Rectangle 15"/>
          <p:cNvSpPr/>
          <p:nvPr/>
        </p:nvSpPr>
        <p:spPr>
          <a:xfrm>
            <a:off x="9190756" y="581796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I_Country</a:t>
            </a:r>
          </a:p>
        </p:txBody>
      </p:sp>
      <p:cxnSp>
        <p:nvCxnSpPr>
          <p:cNvPr id="6" name="Elbow Connector 5"/>
          <p:cNvCxnSpPr>
            <a:stCxn id="14" idx="0"/>
            <a:endCxn id="12" idx="2"/>
          </p:cNvCxnSpPr>
          <p:nvPr/>
        </p:nvCxnSpPr>
        <p:spPr>
          <a:xfrm rot="5400000" flipH="1" flipV="1">
            <a:off x="4093694" y="4560630"/>
            <a:ext cx="581056" cy="190821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5" idx="0"/>
            <a:endCxn id="12" idx="2"/>
          </p:cNvCxnSpPr>
          <p:nvPr/>
        </p:nvCxnSpPr>
        <p:spPr>
          <a:xfrm rot="16200000" flipV="1">
            <a:off x="6022624" y="4539912"/>
            <a:ext cx="591176" cy="195976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6" idx="1"/>
          </p:cNvCxnSpPr>
          <p:nvPr/>
        </p:nvCxnSpPr>
        <p:spPr>
          <a:xfrm flipH="1" flipV="1">
            <a:off x="8378216" y="6132732"/>
            <a:ext cx="812540" cy="25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9190756" y="4509120"/>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I_Currency</a:t>
            </a:r>
          </a:p>
        </p:txBody>
      </p:sp>
      <p:cxnSp>
        <p:nvCxnSpPr>
          <p:cNvPr id="33" name="Straight Arrow Connector 32"/>
          <p:cNvCxnSpPr>
            <a:stCxn id="32" idx="1"/>
            <a:endCxn id="12" idx="3"/>
          </p:cNvCxnSpPr>
          <p:nvPr/>
        </p:nvCxnSpPr>
        <p:spPr>
          <a:xfrm flipH="1">
            <a:off x="7318548" y="4826468"/>
            <a:ext cx="1872208" cy="41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389514" y="4458571"/>
            <a:ext cx="340158" cy="461665"/>
          </a:xfrm>
          <a:prstGeom prst="rect">
            <a:avLst/>
          </a:prstGeom>
          <a:ln>
            <a:noFill/>
          </a:ln>
        </p:spPr>
        <p:txBody>
          <a:bodyPr wrap="none">
            <a:spAutoFit/>
          </a:bodyPr>
          <a:lstStyle/>
          <a:p>
            <a:r>
              <a:rPr lang="en-US" dirty="0"/>
              <a:t>1</a:t>
            </a:r>
          </a:p>
        </p:txBody>
      </p:sp>
      <p:sp>
        <p:nvSpPr>
          <p:cNvPr id="36" name="Rectangle 35"/>
          <p:cNvSpPr/>
          <p:nvPr/>
        </p:nvSpPr>
        <p:spPr>
          <a:xfrm>
            <a:off x="5374332" y="5157192"/>
            <a:ext cx="340158" cy="461665"/>
          </a:xfrm>
          <a:prstGeom prst="rect">
            <a:avLst/>
          </a:prstGeom>
          <a:ln>
            <a:noFill/>
          </a:ln>
        </p:spPr>
        <p:txBody>
          <a:bodyPr wrap="none">
            <a:spAutoFit/>
          </a:bodyPr>
          <a:lstStyle/>
          <a:p>
            <a:r>
              <a:rPr lang="en-US" dirty="0"/>
              <a:t>1</a:t>
            </a:r>
          </a:p>
        </p:txBody>
      </p:sp>
      <p:sp>
        <p:nvSpPr>
          <p:cNvPr id="37" name="Rectangle 36"/>
          <p:cNvSpPr/>
          <p:nvPr/>
        </p:nvSpPr>
        <p:spPr>
          <a:xfrm>
            <a:off x="3070076" y="5415607"/>
            <a:ext cx="383438" cy="461665"/>
          </a:xfrm>
          <a:prstGeom prst="rect">
            <a:avLst/>
          </a:prstGeom>
          <a:ln>
            <a:noFill/>
          </a:ln>
        </p:spPr>
        <p:txBody>
          <a:bodyPr wrap="none">
            <a:spAutoFit/>
          </a:bodyPr>
          <a:lstStyle/>
          <a:p>
            <a:r>
              <a:rPr lang="en-US" dirty="0"/>
              <a:t>N</a:t>
            </a:r>
          </a:p>
        </p:txBody>
      </p:sp>
      <p:sp>
        <p:nvSpPr>
          <p:cNvPr id="38" name="Rectangle 37"/>
          <p:cNvSpPr/>
          <p:nvPr/>
        </p:nvSpPr>
        <p:spPr>
          <a:xfrm>
            <a:off x="7295150" y="5445224"/>
            <a:ext cx="383438" cy="461665"/>
          </a:xfrm>
          <a:prstGeom prst="rect">
            <a:avLst/>
          </a:prstGeom>
          <a:ln>
            <a:noFill/>
          </a:ln>
        </p:spPr>
        <p:txBody>
          <a:bodyPr wrap="none">
            <a:spAutoFit/>
          </a:bodyPr>
          <a:lstStyle/>
          <a:p>
            <a:r>
              <a:rPr lang="en-US" dirty="0"/>
              <a:t>N</a:t>
            </a:r>
          </a:p>
        </p:txBody>
      </p:sp>
      <p:sp>
        <p:nvSpPr>
          <p:cNvPr id="39" name="Rectangle 38"/>
          <p:cNvSpPr/>
          <p:nvPr/>
        </p:nvSpPr>
        <p:spPr>
          <a:xfrm>
            <a:off x="8807318" y="4437112"/>
            <a:ext cx="383438" cy="461665"/>
          </a:xfrm>
          <a:prstGeom prst="rect">
            <a:avLst/>
          </a:prstGeom>
        </p:spPr>
        <p:txBody>
          <a:bodyPr wrap="none">
            <a:spAutoFit/>
          </a:bodyPr>
          <a:lstStyle/>
          <a:p>
            <a:r>
              <a:rPr lang="en-US" dirty="0"/>
              <a:t>N</a:t>
            </a:r>
          </a:p>
        </p:txBody>
      </p:sp>
      <p:sp>
        <p:nvSpPr>
          <p:cNvPr id="31" name="Chevron 30"/>
          <p:cNvSpPr/>
          <p:nvPr/>
        </p:nvSpPr>
        <p:spPr>
          <a:xfrm rot="-5400000">
            <a:off x="5215326" y="2922002"/>
            <a:ext cx="288032" cy="28803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Chevron 40"/>
          <p:cNvSpPr/>
          <p:nvPr/>
        </p:nvSpPr>
        <p:spPr>
          <a:xfrm rot="-5400000">
            <a:off x="5203278" y="4104110"/>
            <a:ext cx="288032" cy="28803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Chevron 41"/>
          <p:cNvSpPr/>
          <p:nvPr/>
        </p:nvSpPr>
        <p:spPr>
          <a:xfrm rot="-5400000">
            <a:off x="5203278" y="1829834"/>
            <a:ext cx="288032" cy="28803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6720443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Defining Data Models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4" name="Rectangle 3"/>
          <p:cNvSpPr/>
          <p:nvPr/>
        </p:nvSpPr>
        <p:spPr>
          <a:xfrm>
            <a:off x="693813" y="980728"/>
            <a:ext cx="5201222" cy="369332"/>
          </a:xfrm>
          <a:prstGeom prst="rect">
            <a:avLst/>
          </a:prstGeom>
        </p:spPr>
        <p:txBody>
          <a:bodyPr wrap="square">
            <a:spAutoFit/>
          </a:bodyPr>
          <a:lstStyle/>
          <a:p>
            <a:pPr algn="just"/>
            <a:r>
              <a:rPr lang="en-US" sz="1800" dirty="0"/>
              <a:t>Create Customer CDS View “</a:t>
            </a:r>
            <a:r>
              <a:rPr lang="en-US" sz="1800" dirty="0">
                <a:hlinkClick r:id="rId3"/>
              </a:rPr>
              <a:t>ZI_Customer_U_XX</a:t>
            </a:r>
            <a:r>
              <a:rPr lang="en-US" sz="1800" dirty="0"/>
              <a:t>”</a:t>
            </a:r>
            <a:endParaRPr lang="en-IN" sz="1800" dirty="0"/>
          </a:p>
        </p:txBody>
      </p:sp>
      <p:cxnSp>
        <p:nvCxnSpPr>
          <p:cNvPr id="6" name="Straight Connector 5"/>
          <p:cNvCxnSpPr/>
          <p:nvPr/>
        </p:nvCxnSpPr>
        <p:spPr>
          <a:xfrm rot="-60000" flipV="1">
            <a:off x="6275076" y="1062183"/>
            <a:ext cx="63975" cy="5303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653830" y="980728"/>
            <a:ext cx="5201222" cy="369332"/>
          </a:xfrm>
          <a:prstGeom prst="rect">
            <a:avLst/>
          </a:prstGeom>
        </p:spPr>
        <p:txBody>
          <a:bodyPr wrap="square">
            <a:spAutoFit/>
          </a:bodyPr>
          <a:lstStyle/>
          <a:p>
            <a:pPr algn="just"/>
            <a:r>
              <a:rPr lang="en-US" sz="1800" dirty="0"/>
              <a:t>Create Agency CDS View “</a:t>
            </a:r>
            <a:r>
              <a:rPr lang="en-US" sz="1800" dirty="0">
                <a:hlinkClick r:id="rId4"/>
              </a:rPr>
              <a:t>ZI_Agency_U_XX</a:t>
            </a:r>
            <a:r>
              <a:rPr lang="en-US" sz="1800" dirty="0"/>
              <a:t>”</a:t>
            </a:r>
            <a:endParaRPr lang="en-IN" sz="1800" dirty="0"/>
          </a:p>
        </p:txBody>
      </p:sp>
      <p:pic>
        <p:nvPicPr>
          <p:cNvPr id="5" name="Picture 4"/>
          <p:cNvPicPr>
            <a:picLocks noChangeAspect="1"/>
          </p:cNvPicPr>
          <p:nvPr/>
        </p:nvPicPr>
        <p:blipFill>
          <a:blip r:embed="rId5"/>
          <a:stretch>
            <a:fillRect/>
          </a:stretch>
        </p:blipFill>
        <p:spPr>
          <a:xfrm>
            <a:off x="693811" y="1628800"/>
            <a:ext cx="5201221" cy="4452466"/>
          </a:xfrm>
          <a:prstGeom prst="rect">
            <a:avLst/>
          </a:prstGeom>
        </p:spPr>
      </p:pic>
      <p:pic>
        <p:nvPicPr>
          <p:cNvPr id="7" name="Picture 6"/>
          <p:cNvPicPr>
            <a:picLocks noChangeAspect="1"/>
          </p:cNvPicPr>
          <p:nvPr/>
        </p:nvPicPr>
        <p:blipFill>
          <a:blip r:embed="rId6"/>
          <a:stretch>
            <a:fillRect/>
          </a:stretch>
        </p:blipFill>
        <p:spPr>
          <a:xfrm>
            <a:off x="6806547" y="1628800"/>
            <a:ext cx="5192521" cy="4452466"/>
          </a:xfrm>
          <a:prstGeom prst="rect">
            <a:avLst/>
          </a:prstGeom>
        </p:spPr>
      </p:pic>
      <p:sp>
        <p:nvSpPr>
          <p:cNvPr id="12"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a:latin typeface="Cooper Black" panose="0208090404030B020404" pitchFamily="18" charset="0"/>
              </a:rPr>
              <a:t>Defining Data Models</a:t>
            </a:r>
            <a:endParaRPr lang="en-US" dirty="0">
              <a:latin typeface="Cooper Black" panose="0208090404030B020404" pitchFamily="18" charset="0"/>
            </a:endParaRPr>
          </a:p>
        </p:txBody>
      </p:sp>
    </p:spTree>
    <p:extLst>
      <p:ext uri="{BB962C8B-B14F-4D97-AF65-F5344CB8AC3E}">
        <p14:creationId xmlns:p14="http://schemas.microsoft.com/office/powerpoint/2010/main" val="95176875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Root CDS Entity</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7" name="Rectangle 6"/>
          <p:cNvSpPr/>
          <p:nvPr/>
        </p:nvSpPr>
        <p:spPr>
          <a:xfrm>
            <a:off x="7205890" y="944005"/>
            <a:ext cx="4049094" cy="2031325"/>
          </a:xfrm>
          <a:prstGeom prst="rect">
            <a:avLst/>
          </a:prstGeom>
        </p:spPr>
        <p:txBody>
          <a:bodyPr wrap="square">
            <a:spAutoFit/>
          </a:bodyPr>
          <a:lstStyle/>
          <a:p>
            <a:pPr algn="just"/>
            <a:r>
              <a:rPr lang="en-US" sz="1800" dirty="0"/>
              <a:t>On top of Customer and Agency CDS View we Create Root CDS View Entity called “</a:t>
            </a:r>
            <a:r>
              <a:rPr lang="en-US" sz="1800" dirty="0">
                <a:hlinkClick r:id="rId3"/>
              </a:rPr>
              <a:t>ZI_TRAVEL_U_XX</a:t>
            </a:r>
            <a:r>
              <a:rPr lang="en-US" sz="1800" dirty="0"/>
              <a:t>”.</a:t>
            </a:r>
          </a:p>
          <a:p>
            <a:pPr algn="just"/>
            <a:r>
              <a:rPr lang="en-US" sz="1800" dirty="0"/>
              <a:t>With Annotations like Metadata ,Search ,</a:t>
            </a:r>
          </a:p>
          <a:p>
            <a:pPr algn="just"/>
            <a:r>
              <a:rPr lang="en-US" sz="1800" dirty="0"/>
              <a:t>Semantic Annotation etc.</a:t>
            </a:r>
          </a:p>
          <a:p>
            <a:pPr algn="just"/>
            <a:r>
              <a:rPr lang="en-US" sz="1800" dirty="0"/>
              <a:t>Association to Agency ,Customer , Currency. </a:t>
            </a:r>
            <a:endParaRPr lang="en-IN" sz="1800" dirty="0"/>
          </a:p>
        </p:txBody>
      </p:sp>
      <p:pic>
        <p:nvPicPr>
          <p:cNvPr id="3" name="Picture 2"/>
          <p:cNvPicPr>
            <a:picLocks noChangeAspect="1"/>
          </p:cNvPicPr>
          <p:nvPr/>
        </p:nvPicPr>
        <p:blipFill>
          <a:blip r:embed="rId4"/>
          <a:stretch>
            <a:fillRect/>
          </a:stretch>
        </p:blipFill>
        <p:spPr>
          <a:xfrm>
            <a:off x="609441" y="944005"/>
            <a:ext cx="5976664" cy="5464167"/>
          </a:xfrm>
          <a:prstGeom prst="rect">
            <a:avLst/>
          </a:prstGeom>
        </p:spPr>
      </p:pic>
      <p:sp>
        <p:nvSpPr>
          <p:cNvPr id="8"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a:latin typeface="Cooper Black" panose="0208090404030B020404" pitchFamily="18" charset="0"/>
              </a:rPr>
              <a:t>Root CDS Entity</a:t>
            </a:r>
            <a:endParaRPr lang="en-US" dirty="0">
              <a:latin typeface="Cooper Black" panose="0208090404030B020404" pitchFamily="18" charset="0"/>
            </a:endParaRPr>
          </a:p>
        </p:txBody>
      </p:sp>
    </p:spTree>
    <p:extLst>
      <p:ext uri="{BB962C8B-B14F-4D97-AF65-F5344CB8AC3E}">
        <p14:creationId xmlns:p14="http://schemas.microsoft.com/office/powerpoint/2010/main" val="185047814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Create OData Service ( Business Service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844116"/>
            <a:ext cx="10009112" cy="1200329"/>
          </a:xfrm>
          <a:prstGeom prst="rect">
            <a:avLst/>
          </a:prstGeom>
        </p:spPr>
        <p:txBody>
          <a:bodyPr wrap="square">
            <a:spAutoFit/>
          </a:bodyPr>
          <a:lstStyle/>
          <a:p>
            <a:r>
              <a:rPr lang="en-US" sz="1800" dirty="0"/>
              <a:t>A </a:t>
            </a:r>
            <a:r>
              <a:rPr lang="en-US" sz="1800" b="1" dirty="0"/>
              <a:t>business service definition </a:t>
            </a:r>
            <a:r>
              <a:rPr lang="en-US" sz="1800" dirty="0"/>
              <a:t>(short form: service definition) describes which CDS entities of a data model are to be exposed so that a specific business service, for example, Sales Order handling, can be enabled. It is an ABAP Repository object that describes the consumer-specific but protocol-agnostic perspective on a data model. “</a:t>
            </a:r>
            <a:r>
              <a:rPr lang="en-US" sz="1800" dirty="0">
                <a:hlinkClick r:id="rId3"/>
              </a:rPr>
              <a:t>ZI_TRAVEL_U_SD_XX</a:t>
            </a:r>
            <a:r>
              <a:rPr lang="en-US" sz="1800" dirty="0"/>
              <a:t>”</a:t>
            </a:r>
          </a:p>
        </p:txBody>
      </p:sp>
      <p:sp>
        <p:nvSpPr>
          <p:cNvPr id="8" name="Rounded Rectangle 7"/>
          <p:cNvSpPr/>
          <p:nvPr/>
        </p:nvSpPr>
        <p:spPr>
          <a:xfrm>
            <a:off x="837828"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CDS Entity</a:t>
            </a:r>
          </a:p>
        </p:txBody>
      </p:sp>
      <p:sp>
        <p:nvSpPr>
          <p:cNvPr id="9" name="Rounded Rectangle 8"/>
          <p:cNvSpPr/>
          <p:nvPr/>
        </p:nvSpPr>
        <p:spPr>
          <a:xfrm>
            <a:off x="4654252"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Service Definition </a:t>
            </a:r>
          </a:p>
        </p:txBody>
      </p:sp>
      <p:sp>
        <p:nvSpPr>
          <p:cNvPr id="10" name="Rounded Rectangle 9"/>
          <p:cNvSpPr/>
          <p:nvPr/>
        </p:nvSpPr>
        <p:spPr>
          <a:xfrm>
            <a:off x="8542684"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Service Binding</a:t>
            </a:r>
          </a:p>
        </p:txBody>
      </p:sp>
      <p:cxnSp>
        <p:nvCxnSpPr>
          <p:cNvPr id="12" name="Straight Arrow Connector 11"/>
          <p:cNvCxnSpPr/>
          <p:nvPr/>
        </p:nvCxnSpPr>
        <p:spPr>
          <a:xfrm>
            <a:off x="2998068" y="2632320"/>
            <a:ext cx="16561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10" idx="1"/>
          </p:cNvCxnSpPr>
          <p:nvPr/>
        </p:nvCxnSpPr>
        <p:spPr>
          <a:xfrm>
            <a:off x="6814492" y="2564904"/>
            <a:ext cx="1728192" cy="29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a:latin typeface="Cooper Black" panose="0208090404030B020404" pitchFamily="18" charset="0"/>
              </a:rPr>
              <a:t>Create OData Service ( Business Service )</a:t>
            </a:r>
            <a:endParaRPr lang="en-US" dirty="0">
              <a:latin typeface="Cooper Black" panose="0208090404030B020404" pitchFamily="18" charset="0"/>
            </a:endParaRPr>
          </a:p>
        </p:txBody>
      </p:sp>
      <p:pic>
        <p:nvPicPr>
          <p:cNvPr id="3" name="Picture 2"/>
          <p:cNvPicPr>
            <a:picLocks noChangeAspect="1"/>
          </p:cNvPicPr>
          <p:nvPr/>
        </p:nvPicPr>
        <p:blipFill>
          <a:blip r:embed="rId4"/>
          <a:stretch>
            <a:fillRect/>
          </a:stretch>
        </p:blipFill>
        <p:spPr>
          <a:xfrm>
            <a:off x="707236" y="3402259"/>
            <a:ext cx="7894031" cy="2376264"/>
          </a:xfrm>
          <a:prstGeom prst="rect">
            <a:avLst/>
          </a:prstGeom>
        </p:spPr>
      </p:pic>
    </p:spTree>
    <p:extLst>
      <p:ext uri="{BB962C8B-B14F-4D97-AF65-F5344CB8AC3E}">
        <p14:creationId xmlns:p14="http://schemas.microsoft.com/office/powerpoint/2010/main" val="365909477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Service Binding ( Business Service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764704"/>
            <a:ext cx="10381514" cy="923330"/>
          </a:xfrm>
          <a:prstGeom prst="rect">
            <a:avLst/>
          </a:prstGeom>
        </p:spPr>
        <p:txBody>
          <a:bodyPr wrap="square">
            <a:spAutoFit/>
          </a:bodyPr>
          <a:lstStyle/>
          <a:p>
            <a:r>
              <a:rPr lang="en-US" sz="1800" dirty="0"/>
              <a:t>The business service binding (short form: service binding) is an ABAP Repository object used to bind a service definition to a client-server communication protocol such as OData. Like any other repository object, the service binding uses the proven infrastructure of the ABAP Workbench, including the transport functionality</a:t>
            </a:r>
            <a:endParaRPr lang="en-US" sz="1800" dirty="0">
              <a:solidFill>
                <a:schemeClr val="bg1"/>
              </a:solidFill>
            </a:endParaRPr>
          </a:p>
        </p:txBody>
      </p:sp>
      <p:sp>
        <p:nvSpPr>
          <p:cNvPr id="8"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a:latin typeface="Cooper Black" panose="0208090404030B020404" pitchFamily="18" charset="0"/>
              </a:rPr>
              <a:t>Service Binding ( Business Service )</a:t>
            </a:r>
            <a:endParaRPr lang="en-US" dirty="0">
              <a:latin typeface="Cooper Black" panose="0208090404030B020404" pitchFamily="18" charset="0"/>
            </a:endParaRPr>
          </a:p>
        </p:txBody>
      </p:sp>
      <p:pic>
        <p:nvPicPr>
          <p:cNvPr id="4" name="Picture 3"/>
          <p:cNvPicPr>
            <a:picLocks noChangeAspect="1"/>
          </p:cNvPicPr>
          <p:nvPr/>
        </p:nvPicPr>
        <p:blipFill>
          <a:blip r:embed="rId3"/>
          <a:stretch>
            <a:fillRect/>
          </a:stretch>
        </p:blipFill>
        <p:spPr>
          <a:xfrm>
            <a:off x="1542610" y="1790504"/>
            <a:ext cx="8440234" cy="4806848"/>
          </a:xfrm>
          <a:prstGeom prst="rect">
            <a:avLst/>
          </a:prstGeom>
        </p:spPr>
      </p:pic>
    </p:spTree>
    <p:extLst>
      <p:ext uri="{BB962C8B-B14F-4D97-AF65-F5344CB8AC3E}">
        <p14:creationId xmlns:p14="http://schemas.microsoft.com/office/powerpoint/2010/main" val="3751151443"/>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Introduction to SAP Fiori Elements</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3" name="Rectangle 2">
            <a:extLst>
              <a:ext uri="{FF2B5EF4-FFF2-40B4-BE49-F238E27FC236}">
                <a16:creationId xmlns:a16="http://schemas.microsoft.com/office/drawing/2014/main" id="{EFF5B605-A89C-4838-8F1F-98C0EAACDF9F}"/>
              </a:ext>
            </a:extLst>
          </p:cNvPr>
          <p:cNvSpPr/>
          <p:nvPr/>
        </p:nvSpPr>
        <p:spPr>
          <a:xfrm>
            <a:off x="189058" y="939653"/>
            <a:ext cx="11765464" cy="3692357"/>
          </a:xfrm>
          <a:prstGeom prst="rect">
            <a:avLst/>
          </a:prstGeom>
        </p:spPr>
        <p:txBody>
          <a:bodyPr wrap="square">
            <a:spAutoFit/>
          </a:bodyPr>
          <a:lstStyle/>
          <a:p>
            <a:pPr defTabSz="914126"/>
            <a:r>
              <a:rPr lang="en-US" sz="1799" b="1" dirty="0">
                <a:solidFill>
                  <a:prstClr val="black"/>
                </a:solidFill>
                <a:latin typeface="Calibri"/>
              </a:rPr>
              <a:t>SAP Fiori elements provides standard floorplans and uses metadata to streamline and accelerate developing SAPUI5 applications.</a:t>
            </a:r>
          </a:p>
          <a:p>
            <a:pPr defTabSz="914126"/>
            <a:endParaRPr lang="en-US" sz="1799" dirty="0">
              <a:solidFill>
                <a:prstClr val="black"/>
              </a:solidFill>
              <a:latin typeface="Calibri"/>
            </a:endParaRPr>
          </a:p>
          <a:p>
            <a:pPr defTabSz="914126"/>
            <a:r>
              <a:rPr lang="en-US" sz="1799" b="1" dirty="0">
                <a:solidFill>
                  <a:prstClr val="black"/>
                </a:solidFill>
                <a:latin typeface="Calibri"/>
              </a:rPr>
              <a:t>SAP Fiori elements</a:t>
            </a:r>
          </a:p>
          <a:p>
            <a:pPr defTabSz="914126"/>
            <a:r>
              <a:rPr lang="en-US" sz="1799" dirty="0">
                <a:solidFill>
                  <a:prstClr val="black"/>
                </a:solidFill>
                <a:latin typeface="Calibri"/>
              </a:rPr>
              <a:t>▪ Delivers </a:t>
            </a:r>
            <a:r>
              <a:rPr lang="en-US" sz="1799" b="1" dirty="0">
                <a:solidFill>
                  <a:prstClr val="black"/>
                </a:solidFill>
                <a:latin typeface="Calibri"/>
              </a:rPr>
              <a:t>enterprise-ready </a:t>
            </a:r>
            <a:r>
              <a:rPr lang="en-US" sz="1799" dirty="0">
                <a:solidFill>
                  <a:prstClr val="black"/>
                </a:solidFill>
                <a:latin typeface="Calibri"/>
              </a:rPr>
              <a:t>SAPUI5 apps based on</a:t>
            </a:r>
          </a:p>
          <a:p>
            <a:pPr defTabSz="914126"/>
            <a:r>
              <a:rPr lang="en-US" sz="1799" dirty="0">
                <a:solidFill>
                  <a:prstClr val="black"/>
                </a:solidFill>
                <a:latin typeface="Calibri"/>
              </a:rPr>
              <a:t>stable, optimized, out-of-the-box UI code</a:t>
            </a:r>
          </a:p>
          <a:p>
            <a:pPr defTabSz="914126"/>
            <a:r>
              <a:rPr lang="en-US" sz="1799" dirty="0">
                <a:solidFill>
                  <a:prstClr val="black"/>
                </a:solidFill>
                <a:latin typeface="Calibri"/>
              </a:rPr>
              <a:t>▪ Boosts </a:t>
            </a:r>
            <a:r>
              <a:rPr lang="en-US" sz="1799" b="1" dirty="0">
                <a:solidFill>
                  <a:prstClr val="black"/>
                </a:solidFill>
                <a:latin typeface="Calibri"/>
              </a:rPr>
              <a:t>developer efficiency </a:t>
            </a:r>
            <a:r>
              <a:rPr lang="en-US" sz="1799" dirty="0">
                <a:solidFill>
                  <a:prstClr val="black"/>
                </a:solidFill>
                <a:latin typeface="Calibri"/>
              </a:rPr>
              <a:t>by scaling development</a:t>
            </a:r>
          </a:p>
          <a:p>
            <a:pPr defTabSz="914126"/>
            <a:r>
              <a:rPr lang="en-US" sz="1799" dirty="0">
                <a:solidFill>
                  <a:prstClr val="black"/>
                </a:solidFill>
                <a:latin typeface="Calibri"/>
              </a:rPr>
              <a:t>and maintenance in a cost-efficient way</a:t>
            </a:r>
          </a:p>
          <a:p>
            <a:pPr defTabSz="914126"/>
            <a:r>
              <a:rPr lang="en-US" sz="1799" dirty="0">
                <a:solidFill>
                  <a:prstClr val="black"/>
                </a:solidFill>
                <a:latin typeface="Calibri"/>
              </a:rPr>
              <a:t>▪ Provides a centrally managed, </a:t>
            </a:r>
            <a:r>
              <a:rPr lang="en-US" sz="1799" b="1" dirty="0">
                <a:solidFill>
                  <a:prstClr val="black"/>
                </a:solidFill>
                <a:latin typeface="Calibri"/>
              </a:rPr>
              <a:t>consistent UX</a:t>
            </a:r>
          </a:p>
          <a:p>
            <a:pPr defTabSz="914126"/>
            <a:r>
              <a:rPr lang="en-US" sz="1799" dirty="0">
                <a:solidFill>
                  <a:prstClr val="black"/>
                </a:solidFill>
                <a:latin typeface="Calibri"/>
              </a:rPr>
              <a:t>complying with the latest SAP Fiori design</a:t>
            </a:r>
          </a:p>
          <a:p>
            <a:pPr defTabSz="914126"/>
            <a:r>
              <a:rPr lang="en-US" sz="1799" dirty="0">
                <a:solidFill>
                  <a:prstClr val="black"/>
                </a:solidFill>
                <a:latin typeface="Calibri"/>
              </a:rPr>
              <a:t>▪ Ensures </a:t>
            </a:r>
            <a:r>
              <a:rPr lang="en-US" sz="1799" b="1" dirty="0">
                <a:solidFill>
                  <a:prstClr val="black"/>
                </a:solidFill>
                <a:latin typeface="Calibri"/>
              </a:rPr>
              <a:t>upgrade stability </a:t>
            </a:r>
            <a:r>
              <a:rPr lang="en-US" sz="1799" dirty="0">
                <a:solidFill>
                  <a:prstClr val="black"/>
                </a:solidFill>
                <a:latin typeface="Calibri"/>
              </a:rPr>
              <a:t>and forward compatibility</a:t>
            </a:r>
          </a:p>
          <a:p>
            <a:pPr defTabSz="914126"/>
            <a:r>
              <a:rPr lang="en-US" sz="1799" dirty="0">
                <a:solidFill>
                  <a:prstClr val="black"/>
                </a:solidFill>
                <a:latin typeface="Calibri"/>
              </a:rPr>
              <a:t>▪ Allows </a:t>
            </a:r>
            <a:r>
              <a:rPr lang="en-US" sz="1799" b="1" dirty="0">
                <a:solidFill>
                  <a:prstClr val="black"/>
                </a:solidFill>
                <a:latin typeface="Calibri"/>
              </a:rPr>
              <a:t>extensibility </a:t>
            </a:r>
            <a:r>
              <a:rPr lang="en-US" sz="1799" dirty="0">
                <a:solidFill>
                  <a:prstClr val="black"/>
                </a:solidFill>
                <a:latin typeface="Calibri"/>
              </a:rPr>
              <a:t>of standard floorplans with custom</a:t>
            </a:r>
          </a:p>
          <a:p>
            <a:pPr defTabSz="914126"/>
            <a:r>
              <a:rPr lang="en-US" sz="1799" dirty="0">
                <a:solidFill>
                  <a:prstClr val="black"/>
                </a:solidFill>
                <a:latin typeface="Calibri"/>
              </a:rPr>
              <a:t>controls and logic</a:t>
            </a:r>
          </a:p>
        </p:txBody>
      </p:sp>
    </p:spTree>
    <p:extLst>
      <p:ext uri="{BB962C8B-B14F-4D97-AF65-F5344CB8AC3E}">
        <p14:creationId xmlns:p14="http://schemas.microsoft.com/office/powerpoint/2010/main" val="422893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399" dirty="0">
                <a:solidFill>
                  <a:prstClr val="black"/>
                </a:solidFill>
                <a:latin typeface="Cooper Black" panose="0208090404030B020404" pitchFamily="18" charset="0"/>
              </a:rPr>
              <a:t>SAP Fiori elements boosts SAP Fiori development efficiency</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pic>
        <p:nvPicPr>
          <p:cNvPr id="2" name="Picture 1">
            <a:extLst>
              <a:ext uri="{FF2B5EF4-FFF2-40B4-BE49-F238E27FC236}">
                <a16:creationId xmlns:a16="http://schemas.microsoft.com/office/drawing/2014/main" id="{608D057E-DC25-4F5C-90BF-4892CE8CAB16}"/>
              </a:ext>
            </a:extLst>
          </p:cNvPr>
          <p:cNvPicPr>
            <a:picLocks noChangeAspect="1"/>
          </p:cNvPicPr>
          <p:nvPr/>
        </p:nvPicPr>
        <p:blipFill rotWithShape="1">
          <a:blip r:embed="rId3"/>
          <a:srcRect l="1412"/>
          <a:stretch/>
        </p:blipFill>
        <p:spPr>
          <a:xfrm>
            <a:off x="170877" y="971594"/>
            <a:ext cx="11925607" cy="5320872"/>
          </a:xfrm>
          <a:prstGeom prst="rect">
            <a:avLst/>
          </a:prstGeom>
        </p:spPr>
      </p:pic>
    </p:spTree>
    <p:extLst>
      <p:ext uri="{BB962C8B-B14F-4D97-AF65-F5344CB8AC3E}">
        <p14:creationId xmlns:p14="http://schemas.microsoft.com/office/powerpoint/2010/main" val="1142393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02</a:t>
            </a:r>
            <a:endParaRPr lang="en-IN" sz="4399" dirty="0">
              <a:solidFill>
                <a:schemeClr val="tx2">
                  <a:lumMod val="60000"/>
                  <a:lumOff val="40000"/>
                </a:schemeClr>
              </a:solidFill>
              <a:latin typeface="Cooper Black" panose="0208090404030B020404" pitchFamily="18" charset="0"/>
            </a:endParaRPr>
          </a:p>
        </p:txBody>
      </p:sp>
      <p:sp>
        <p:nvSpPr>
          <p:cNvPr id="17" name="TextBox 16">
            <a:extLst>
              <a:ext uri="{FF2B5EF4-FFF2-40B4-BE49-F238E27FC236}">
                <a16:creationId xmlns:a16="http://schemas.microsoft.com/office/drawing/2014/main" id="{1E8BD2BC-59B0-4D30-97AE-9B4A2D8F7B41}"/>
              </a:ext>
            </a:extLst>
          </p:cNvPr>
          <p:cNvSpPr txBox="1"/>
          <p:nvPr/>
        </p:nvSpPr>
        <p:spPr>
          <a:xfrm>
            <a:off x="609637" y="955402"/>
            <a:ext cx="9661239" cy="5869299"/>
          </a:xfrm>
          <a:prstGeom prst="rect">
            <a:avLst/>
          </a:prstGeom>
          <a:noFill/>
        </p:spPr>
        <p:txBody>
          <a:bodyPr wrap="square" rtlCol="0">
            <a:spAutoFit/>
          </a:bodyPr>
          <a:lstStyle/>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Common Challenges in ABAP Development</a:t>
            </a:r>
          </a:p>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Evolution of ABAP Programming Model</a:t>
            </a:r>
          </a:p>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What is RAP (Restful Application Programming)</a:t>
            </a:r>
          </a:p>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Flow of Restful Application Programming</a:t>
            </a:r>
          </a:p>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Types of Scenarios</a:t>
            </a:r>
          </a:p>
          <a:p>
            <a:pPr marL="742950" marR="0" lvl="1" indent="-285750">
              <a:lnSpc>
                <a:spcPct val="107000"/>
              </a:lnSpc>
              <a:spcBef>
                <a:spcPts val="0"/>
              </a:spcBef>
              <a:spcAft>
                <a:spcPts val="0"/>
              </a:spcAft>
              <a:buFont typeface="Courier New" panose="02070309020205020404" pitchFamily="49" charset="0"/>
              <a:buChar char="o"/>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Managed Scenario </a:t>
            </a:r>
          </a:p>
          <a:p>
            <a:pPr marL="742950" marR="0" lvl="1" indent="-285750">
              <a:lnSpc>
                <a:spcPct val="107000"/>
              </a:lnSpc>
              <a:spcBef>
                <a:spcPts val="0"/>
              </a:spcBef>
              <a:spcAft>
                <a:spcPts val="0"/>
              </a:spcAft>
              <a:buFont typeface="Courier New" panose="02070309020205020404" pitchFamily="49" charset="0"/>
              <a:buChar char="o"/>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Unmanaged Scenario</a:t>
            </a:r>
          </a:p>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Explanation of Flight Data Model</a:t>
            </a:r>
          </a:p>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Defining Unmanaged Scenario </a:t>
            </a:r>
          </a:p>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Flow of Development (Unmanaged Scenario) </a:t>
            </a:r>
          </a:p>
          <a:p>
            <a:pPr marL="342900" marR="0" lvl="0" indent="-342900">
              <a:lnSpc>
                <a:spcPct val="107000"/>
              </a:lnSpc>
              <a:spcBef>
                <a:spcPts val="0"/>
              </a:spcBef>
              <a:spcAft>
                <a:spcPts val="80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Defining CDS Views</a:t>
            </a:r>
          </a:p>
          <a:p>
            <a:pPr marL="133234" indent="-285664">
              <a:buFont typeface="Arial" panose="020B0604020202020204" pitchFamily="34" charset="0"/>
              <a:buChar char="•"/>
            </a:pPr>
            <a:r>
              <a:rPr lang="en-US" sz="1800" dirty="0">
                <a:solidFill>
                  <a:schemeClr val="bg1"/>
                </a:solidFill>
              </a:rPr>
              <a:t>Creating OData Service ( Business Service)</a:t>
            </a:r>
          </a:p>
          <a:p>
            <a:pPr marL="133234" indent="-285664">
              <a:buFont typeface="Arial" panose="020B0604020202020204" pitchFamily="34" charset="0"/>
              <a:buChar char="•"/>
            </a:pPr>
            <a:r>
              <a:rPr lang="en-US" sz="1800" dirty="0">
                <a:solidFill>
                  <a:schemeClr val="bg1"/>
                </a:solidFill>
              </a:rPr>
              <a:t>Introduction to Fiori Elements</a:t>
            </a:r>
          </a:p>
          <a:p>
            <a:pPr marL="133234" indent="-285664">
              <a:buFont typeface="Arial" panose="020B0604020202020204" pitchFamily="34" charset="0"/>
              <a:buChar char="•"/>
            </a:pPr>
            <a:r>
              <a:rPr lang="en-US" sz="1800" dirty="0">
                <a:solidFill>
                  <a:schemeClr val="bg1"/>
                </a:solidFill>
              </a:rPr>
              <a:t>Free style v/s Fiori Elements App</a:t>
            </a:r>
          </a:p>
          <a:p>
            <a:pPr marL="133234" indent="-285664">
              <a:buFont typeface="Arial" panose="020B0604020202020204" pitchFamily="34" charset="0"/>
              <a:buChar char="•"/>
            </a:pPr>
            <a:r>
              <a:rPr lang="en-US" sz="1800" dirty="0">
                <a:solidFill>
                  <a:schemeClr val="bg1"/>
                </a:solidFill>
              </a:rPr>
              <a:t>Developer persona – Fiori Elements</a:t>
            </a:r>
          </a:p>
          <a:p>
            <a:pPr marL="133234" indent="-285664">
              <a:buFont typeface="Arial" panose="020B0604020202020204" pitchFamily="34" charset="0"/>
              <a:buChar char="•"/>
            </a:pPr>
            <a:r>
              <a:rPr lang="en-US" sz="1800" dirty="0">
                <a:solidFill>
                  <a:schemeClr val="bg1"/>
                </a:solidFill>
              </a:rPr>
              <a:t>List Report Object Page App</a:t>
            </a:r>
          </a:p>
          <a:p>
            <a:pPr marL="133234" indent="-285664">
              <a:buFont typeface="Arial" panose="020B0604020202020204" pitchFamily="34" charset="0"/>
              <a:buChar char="•"/>
            </a:pPr>
            <a:r>
              <a:rPr lang="en-US" sz="1800" dirty="0">
                <a:solidFill>
                  <a:schemeClr val="bg1"/>
                </a:solidFill>
              </a:rPr>
              <a:t>Developing Read-Only List Reporting Apps</a:t>
            </a:r>
          </a:p>
          <a:p>
            <a:pPr marL="647429" lvl="1" indent="-342797">
              <a:buFont typeface="Wingdings" panose="05000000000000000000" pitchFamily="2" charset="2"/>
              <a:buChar char="Ø"/>
            </a:pPr>
            <a:r>
              <a:rPr lang="en-US" sz="1800" dirty="0">
                <a:solidFill>
                  <a:schemeClr val="bg1"/>
                </a:solidFill>
              </a:rPr>
              <a:t>UI Annotation</a:t>
            </a:r>
          </a:p>
          <a:p>
            <a:pPr marL="647429" lvl="1" indent="-342797">
              <a:buFont typeface="Wingdings" panose="05000000000000000000" pitchFamily="2" charset="2"/>
              <a:buChar char="Ø"/>
            </a:pPr>
            <a:r>
              <a:rPr lang="en-US" sz="1800" dirty="0">
                <a:solidFill>
                  <a:schemeClr val="bg1"/>
                </a:solidFill>
              </a:rPr>
              <a:t>Adding Search Capabilities</a:t>
            </a:r>
          </a:p>
          <a:p>
            <a:pPr marL="133234" indent="-285664">
              <a:buFont typeface="Arial" panose="020B0604020202020204" pitchFamily="34" charset="0"/>
              <a:buChar char="•"/>
            </a:pPr>
            <a:r>
              <a:rPr lang="en-US" sz="1800" dirty="0">
                <a:solidFill>
                  <a:schemeClr val="bg1"/>
                </a:solidFill>
              </a:rPr>
              <a:t>Adding Metadata Extension</a:t>
            </a:r>
          </a:p>
          <a:p>
            <a:pPr marL="342900" marR="0" lvl="0" indent="-342900">
              <a:lnSpc>
                <a:spcPct val="107000"/>
              </a:lnSpc>
              <a:spcBef>
                <a:spcPts val="0"/>
              </a:spcBef>
              <a:spcAft>
                <a:spcPts val="800"/>
              </a:spcAft>
              <a:buFont typeface="Symbol" panose="05050102010706020507" pitchFamily="18" charset="2"/>
              <a:buChar char=""/>
            </a:pP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75628314"/>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SAP Fiori elements prioritizes efficiency over flexibility</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pic>
        <p:nvPicPr>
          <p:cNvPr id="2" name="Picture 1">
            <a:extLst>
              <a:ext uri="{FF2B5EF4-FFF2-40B4-BE49-F238E27FC236}">
                <a16:creationId xmlns:a16="http://schemas.microsoft.com/office/drawing/2014/main" id="{1A762B7F-2FFC-4C48-B06C-C5A59B71C101}"/>
              </a:ext>
            </a:extLst>
          </p:cNvPr>
          <p:cNvPicPr>
            <a:picLocks noChangeAspect="1"/>
          </p:cNvPicPr>
          <p:nvPr/>
        </p:nvPicPr>
        <p:blipFill>
          <a:blip r:embed="rId3"/>
          <a:stretch>
            <a:fillRect/>
          </a:stretch>
        </p:blipFill>
        <p:spPr>
          <a:xfrm>
            <a:off x="1717155" y="1028163"/>
            <a:ext cx="9099643" cy="5242277"/>
          </a:xfrm>
          <a:prstGeom prst="rect">
            <a:avLst/>
          </a:prstGeom>
        </p:spPr>
      </p:pic>
    </p:spTree>
    <p:extLst>
      <p:ext uri="{BB962C8B-B14F-4D97-AF65-F5344CB8AC3E}">
        <p14:creationId xmlns:p14="http://schemas.microsoft.com/office/powerpoint/2010/main" val="858745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7BE6278-EE79-43EF-8386-7B7B8B8494FD}"/>
              </a:ext>
            </a:extLst>
          </p:cNvPr>
          <p:cNvSpPr/>
          <p:nvPr/>
        </p:nvSpPr>
        <p:spPr>
          <a:xfrm>
            <a:off x="7948855" y="5128686"/>
            <a:ext cx="3534759" cy="1236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a:endParaRPr>
          </a:p>
        </p:txBody>
      </p:sp>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Developer Persona – Fiori Elements</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3862131" y="6529992"/>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1026" name="Picture 2" descr="Naimul Kabir | Aspiring Mobile Developer">
            <a:extLst>
              <a:ext uri="{FF2B5EF4-FFF2-40B4-BE49-F238E27FC236}">
                <a16:creationId xmlns:a16="http://schemas.microsoft.com/office/drawing/2014/main" id="{E7F87720-188A-4EC4-97CC-D0B9FFC0092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97410" y="295738"/>
            <a:ext cx="1830562" cy="19415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3F80274-E8D9-475E-B275-879D8E7DF36C}"/>
              </a:ext>
            </a:extLst>
          </p:cNvPr>
          <p:cNvSpPr txBox="1"/>
          <p:nvPr/>
        </p:nvSpPr>
        <p:spPr>
          <a:xfrm>
            <a:off x="7810610" y="2291374"/>
            <a:ext cx="3404164" cy="923090"/>
          </a:xfrm>
          <a:prstGeom prst="rect">
            <a:avLst/>
          </a:prstGeom>
          <a:noFill/>
        </p:spPr>
        <p:txBody>
          <a:bodyPr wrap="square" rtlCol="0">
            <a:spAutoFit/>
          </a:bodyPr>
          <a:lstStyle/>
          <a:p>
            <a:pPr algn="ctr" defTabSz="914126"/>
            <a:r>
              <a:rPr lang="en-US" sz="1799" b="1">
                <a:solidFill>
                  <a:prstClr val="black"/>
                </a:solidFill>
                <a:latin typeface="Calibri"/>
              </a:rPr>
              <a:t>Rob</a:t>
            </a:r>
            <a:endParaRPr lang="en-US" sz="1799" b="1" dirty="0">
              <a:solidFill>
                <a:prstClr val="black"/>
              </a:solidFill>
              <a:latin typeface="Calibri"/>
            </a:endParaRPr>
          </a:p>
          <a:p>
            <a:pPr algn="ctr" defTabSz="914126"/>
            <a:r>
              <a:rPr lang="en-US" sz="1799" b="1" dirty="0">
                <a:solidFill>
                  <a:prstClr val="black"/>
                </a:solidFill>
                <a:latin typeface="Calibri"/>
              </a:rPr>
              <a:t>S/4HANA Technical consultant</a:t>
            </a:r>
          </a:p>
          <a:p>
            <a:pPr algn="ctr" defTabSz="914126"/>
            <a:r>
              <a:rPr lang="en-US" sz="1799" b="1" dirty="0">
                <a:solidFill>
                  <a:prstClr val="black"/>
                </a:solidFill>
                <a:latin typeface="Calibri"/>
              </a:rPr>
              <a:t>ABAP Developer</a:t>
            </a:r>
          </a:p>
        </p:txBody>
      </p:sp>
      <p:pic>
        <p:nvPicPr>
          <p:cNvPr id="1028" name="Picture 4" descr="tjgillweb (Taranjot Gill) · GitHub">
            <a:extLst>
              <a:ext uri="{FF2B5EF4-FFF2-40B4-BE49-F238E27FC236}">
                <a16:creationId xmlns:a16="http://schemas.microsoft.com/office/drawing/2014/main" id="{2FD68C10-F305-4D51-99AB-485DB77B96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980" y="804865"/>
            <a:ext cx="1913213" cy="191321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36CF3F9-4137-410D-B815-6C10AD9E59C0}"/>
              </a:ext>
            </a:extLst>
          </p:cNvPr>
          <p:cNvSpPr txBox="1"/>
          <p:nvPr/>
        </p:nvSpPr>
        <p:spPr>
          <a:xfrm>
            <a:off x="366910" y="2571437"/>
            <a:ext cx="3404164" cy="646163"/>
          </a:xfrm>
          <a:prstGeom prst="rect">
            <a:avLst/>
          </a:prstGeom>
          <a:noFill/>
        </p:spPr>
        <p:txBody>
          <a:bodyPr wrap="square" rtlCol="0">
            <a:spAutoFit/>
          </a:bodyPr>
          <a:lstStyle/>
          <a:p>
            <a:pPr algn="ctr" defTabSz="914126"/>
            <a:r>
              <a:rPr lang="en-US" sz="1799" b="1" dirty="0">
                <a:solidFill>
                  <a:prstClr val="black"/>
                </a:solidFill>
                <a:latin typeface="Calibri"/>
              </a:rPr>
              <a:t>Roxana</a:t>
            </a:r>
          </a:p>
          <a:p>
            <a:pPr algn="ctr" defTabSz="914126"/>
            <a:r>
              <a:rPr lang="en-US" sz="1799" b="1" dirty="0">
                <a:solidFill>
                  <a:prstClr val="black"/>
                </a:solidFill>
                <a:latin typeface="Calibri"/>
              </a:rPr>
              <a:t>UX Designer | Fiori Developer</a:t>
            </a:r>
          </a:p>
        </p:txBody>
      </p:sp>
      <p:sp>
        <p:nvSpPr>
          <p:cNvPr id="6" name="Rectangle 5">
            <a:extLst>
              <a:ext uri="{FF2B5EF4-FFF2-40B4-BE49-F238E27FC236}">
                <a16:creationId xmlns:a16="http://schemas.microsoft.com/office/drawing/2014/main" id="{21E4DB39-0CF5-45E8-8970-01EEE75C6FF5}"/>
              </a:ext>
            </a:extLst>
          </p:cNvPr>
          <p:cNvSpPr/>
          <p:nvPr/>
        </p:nvSpPr>
        <p:spPr>
          <a:xfrm>
            <a:off x="8210044" y="3744856"/>
            <a:ext cx="2768605" cy="1018638"/>
          </a:xfrm>
          <a:prstGeom prst="rect">
            <a:avLst/>
          </a:prstGeom>
          <a:solidFill>
            <a:srgbClr val="FDD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a:endParaRPr>
          </a:p>
        </p:txBody>
      </p:sp>
      <p:pic>
        <p:nvPicPr>
          <p:cNvPr id="9" name="Picture 8">
            <a:extLst>
              <a:ext uri="{FF2B5EF4-FFF2-40B4-BE49-F238E27FC236}">
                <a16:creationId xmlns:a16="http://schemas.microsoft.com/office/drawing/2014/main" id="{DB2D5D16-8366-4ADF-A46A-B8548BC7F30C}"/>
              </a:ext>
            </a:extLst>
          </p:cNvPr>
          <p:cNvPicPr>
            <a:picLocks noChangeAspect="1"/>
          </p:cNvPicPr>
          <p:nvPr/>
        </p:nvPicPr>
        <p:blipFill>
          <a:blip r:embed="rId5"/>
          <a:stretch>
            <a:fillRect/>
          </a:stretch>
        </p:blipFill>
        <p:spPr>
          <a:xfrm>
            <a:off x="8315587" y="3930434"/>
            <a:ext cx="704143" cy="730222"/>
          </a:xfrm>
          <a:prstGeom prst="rect">
            <a:avLst/>
          </a:prstGeom>
        </p:spPr>
      </p:pic>
      <p:sp>
        <p:nvSpPr>
          <p:cNvPr id="12" name="TextBox 11">
            <a:extLst>
              <a:ext uri="{FF2B5EF4-FFF2-40B4-BE49-F238E27FC236}">
                <a16:creationId xmlns:a16="http://schemas.microsoft.com/office/drawing/2014/main" id="{96968852-52A5-4E15-A2B1-09DBB92B10A5}"/>
              </a:ext>
            </a:extLst>
          </p:cNvPr>
          <p:cNvSpPr txBox="1"/>
          <p:nvPr/>
        </p:nvSpPr>
        <p:spPr>
          <a:xfrm>
            <a:off x="9098087" y="3827597"/>
            <a:ext cx="1784792" cy="923090"/>
          </a:xfrm>
          <a:prstGeom prst="rect">
            <a:avLst/>
          </a:prstGeom>
          <a:noFill/>
        </p:spPr>
        <p:txBody>
          <a:bodyPr wrap="square" rtlCol="0">
            <a:spAutoFit/>
          </a:bodyPr>
          <a:lstStyle/>
          <a:p>
            <a:pPr algn="ctr" defTabSz="914126"/>
            <a:r>
              <a:rPr lang="en-US" sz="1799" b="1" dirty="0">
                <a:solidFill>
                  <a:prstClr val="black"/>
                </a:solidFill>
                <a:latin typeface="Calibri"/>
              </a:rPr>
              <a:t>ABAP Dev. Tools</a:t>
            </a:r>
          </a:p>
          <a:p>
            <a:pPr algn="ctr" defTabSz="914126"/>
            <a:r>
              <a:rPr lang="en-US" sz="1799" b="1" dirty="0">
                <a:solidFill>
                  <a:prstClr val="black"/>
                </a:solidFill>
                <a:latin typeface="Calibri"/>
              </a:rPr>
              <a:t>On </a:t>
            </a:r>
          </a:p>
          <a:p>
            <a:pPr algn="ctr" defTabSz="914126"/>
            <a:r>
              <a:rPr lang="en-US" sz="1799" b="1" dirty="0">
                <a:solidFill>
                  <a:prstClr val="black"/>
                </a:solidFill>
                <a:latin typeface="Calibri"/>
              </a:rPr>
              <a:t>Eclipse</a:t>
            </a:r>
          </a:p>
        </p:txBody>
      </p:sp>
      <p:sp>
        <p:nvSpPr>
          <p:cNvPr id="13" name="Rectangle: Rounded Corners 12">
            <a:extLst>
              <a:ext uri="{FF2B5EF4-FFF2-40B4-BE49-F238E27FC236}">
                <a16:creationId xmlns:a16="http://schemas.microsoft.com/office/drawing/2014/main" id="{CC1B094D-DE7A-4A46-8F08-EF6E0B4B3CF1}"/>
              </a:ext>
            </a:extLst>
          </p:cNvPr>
          <p:cNvSpPr/>
          <p:nvPr/>
        </p:nvSpPr>
        <p:spPr>
          <a:xfrm>
            <a:off x="8205691" y="5587626"/>
            <a:ext cx="1214530" cy="633921"/>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CDS Views</a:t>
            </a:r>
          </a:p>
        </p:txBody>
      </p:sp>
      <p:sp>
        <p:nvSpPr>
          <p:cNvPr id="21" name="Rectangle: Rounded Corners 20">
            <a:extLst>
              <a:ext uri="{FF2B5EF4-FFF2-40B4-BE49-F238E27FC236}">
                <a16:creationId xmlns:a16="http://schemas.microsoft.com/office/drawing/2014/main" id="{8691B799-063D-48B9-BA71-C6B470E57745}"/>
              </a:ext>
            </a:extLst>
          </p:cNvPr>
          <p:cNvSpPr/>
          <p:nvPr/>
        </p:nvSpPr>
        <p:spPr>
          <a:xfrm>
            <a:off x="10000243" y="5587626"/>
            <a:ext cx="1214530" cy="633921"/>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MDE</a:t>
            </a:r>
          </a:p>
          <a:p>
            <a:pPr algn="ctr" defTabSz="914126"/>
            <a:r>
              <a:rPr lang="en-US" sz="1799" dirty="0">
                <a:solidFill>
                  <a:prstClr val="white"/>
                </a:solidFill>
                <a:latin typeface="Calibri"/>
              </a:rPr>
              <a:t>@</a:t>
            </a:r>
          </a:p>
        </p:txBody>
      </p:sp>
      <p:cxnSp>
        <p:nvCxnSpPr>
          <p:cNvPr id="17" name="Straight Connector 16">
            <a:extLst>
              <a:ext uri="{FF2B5EF4-FFF2-40B4-BE49-F238E27FC236}">
                <a16:creationId xmlns:a16="http://schemas.microsoft.com/office/drawing/2014/main" id="{4DF06447-A769-496A-9B88-EE55436ACAE1}"/>
              </a:ext>
            </a:extLst>
          </p:cNvPr>
          <p:cNvCxnSpPr>
            <a:stCxn id="13" idx="3"/>
            <a:endCxn id="21" idx="1"/>
          </p:cNvCxnSpPr>
          <p:nvPr/>
        </p:nvCxnSpPr>
        <p:spPr>
          <a:xfrm>
            <a:off x="9420221" y="5904586"/>
            <a:ext cx="580023" cy="0"/>
          </a:xfrm>
          <a:prstGeom prst="line">
            <a:avLst/>
          </a:prstGeom>
        </p:spPr>
        <p:style>
          <a:lnRef idx="3">
            <a:schemeClr val="dk1"/>
          </a:lnRef>
          <a:fillRef idx="0">
            <a:schemeClr val="dk1"/>
          </a:fillRef>
          <a:effectRef idx="2">
            <a:schemeClr val="dk1"/>
          </a:effectRef>
          <a:fontRef idx="minor">
            <a:schemeClr val="tx1"/>
          </a:fontRef>
        </p:style>
      </p:cxnSp>
      <p:sp>
        <p:nvSpPr>
          <p:cNvPr id="18" name="Rectangle 17">
            <a:extLst>
              <a:ext uri="{FF2B5EF4-FFF2-40B4-BE49-F238E27FC236}">
                <a16:creationId xmlns:a16="http://schemas.microsoft.com/office/drawing/2014/main" id="{521A704F-5CFE-4A10-8072-B68F2C64787A}"/>
              </a:ext>
            </a:extLst>
          </p:cNvPr>
          <p:cNvSpPr/>
          <p:nvPr/>
        </p:nvSpPr>
        <p:spPr>
          <a:xfrm>
            <a:off x="8315588" y="5233382"/>
            <a:ext cx="2805357" cy="26386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OData Service</a:t>
            </a:r>
          </a:p>
        </p:txBody>
      </p:sp>
      <p:sp>
        <p:nvSpPr>
          <p:cNvPr id="29" name="Rectangle 28">
            <a:extLst>
              <a:ext uri="{FF2B5EF4-FFF2-40B4-BE49-F238E27FC236}">
                <a16:creationId xmlns:a16="http://schemas.microsoft.com/office/drawing/2014/main" id="{8472330A-A26B-49E9-9542-D8F425B0B703}"/>
              </a:ext>
            </a:extLst>
          </p:cNvPr>
          <p:cNvSpPr/>
          <p:nvPr/>
        </p:nvSpPr>
        <p:spPr>
          <a:xfrm>
            <a:off x="622500" y="3744856"/>
            <a:ext cx="2768605" cy="1018638"/>
          </a:xfrm>
          <a:prstGeom prst="rect">
            <a:avLst/>
          </a:prstGeom>
          <a:solidFill>
            <a:srgbClr val="FDD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a:endParaRPr>
          </a:p>
        </p:txBody>
      </p:sp>
      <p:sp>
        <p:nvSpPr>
          <p:cNvPr id="30" name="TextBox 29">
            <a:extLst>
              <a:ext uri="{FF2B5EF4-FFF2-40B4-BE49-F238E27FC236}">
                <a16:creationId xmlns:a16="http://schemas.microsoft.com/office/drawing/2014/main" id="{A08A62E1-41EF-424C-B62D-BC361DDF7E54}"/>
              </a:ext>
            </a:extLst>
          </p:cNvPr>
          <p:cNvSpPr txBox="1"/>
          <p:nvPr/>
        </p:nvSpPr>
        <p:spPr>
          <a:xfrm>
            <a:off x="2139574" y="3972464"/>
            <a:ext cx="1223235" cy="646163"/>
          </a:xfrm>
          <a:prstGeom prst="rect">
            <a:avLst/>
          </a:prstGeom>
          <a:noFill/>
        </p:spPr>
        <p:txBody>
          <a:bodyPr wrap="square" rtlCol="0">
            <a:spAutoFit/>
          </a:bodyPr>
          <a:lstStyle/>
          <a:p>
            <a:pPr algn="ctr" defTabSz="914126"/>
            <a:r>
              <a:rPr lang="en-US" sz="1799" b="1" dirty="0">
                <a:solidFill>
                  <a:prstClr val="black"/>
                </a:solidFill>
                <a:latin typeface="Calibri"/>
              </a:rPr>
              <a:t>VS Code </a:t>
            </a:r>
          </a:p>
          <a:p>
            <a:pPr algn="ctr" defTabSz="914126"/>
            <a:r>
              <a:rPr lang="en-US" sz="1799" b="1" dirty="0">
                <a:solidFill>
                  <a:prstClr val="black"/>
                </a:solidFill>
                <a:latin typeface="Calibri"/>
              </a:rPr>
              <a:t>BAS</a:t>
            </a:r>
          </a:p>
        </p:txBody>
      </p:sp>
      <p:pic>
        <p:nvPicPr>
          <p:cNvPr id="26" name="Picture 6" descr="Install Visual Studio Code on Linux | Snap Store">
            <a:extLst>
              <a:ext uri="{FF2B5EF4-FFF2-40B4-BE49-F238E27FC236}">
                <a16:creationId xmlns:a16="http://schemas.microsoft.com/office/drawing/2014/main" id="{D0E613FA-EACD-4D4F-8D11-16DC1436167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2717" y="3972463"/>
            <a:ext cx="611933" cy="61193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s://www12.lunapic.com/editor/working/161406318813978311?5830121565">
            <a:extLst>
              <a:ext uri="{FF2B5EF4-FFF2-40B4-BE49-F238E27FC236}">
                <a16:creationId xmlns:a16="http://schemas.microsoft.com/office/drawing/2014/main" id="{6F018121-E4D6-4EA9-AE3C-2929244546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0175" y="3744855"/>
            <a:ext cx="1296926" cy="1018638"/>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479D31B5-65E7-4A1B-91EE-FEA5D320A7C3}"/>
              </a:ext>
            </a:extLst>
          </p:cNvPr>
          <p:cNvSpPr/>
          <p:nvPr/>
        </p:nvSpPr>
        <p:spPr>
          <a:xfrm>
            <a:off x="348252" y="5128686"/>
            <a:ext cx="3891718" cy="1236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a:endParaRPr>
          </a:p>
        </p:txBody>
      </p:sp>
      <p:sp>
        <p:nvSpPr>
          <p:cNvPr id="22" name="Rectangle: Rounded Corners 21">
            <a:extLst>
              <a:ext uri="{FF2B5EF4-FFF2-40B4-BE49-F238E27FC236}">
                <a16:creationId xmlns:a16="http://schemas.microsoft.com/office/drawing/2014/main" id="{F15BFA84-ED3F-4667-971B-0F6F0B6B68F6}"/>
              </a:ext>
            </a:extLst>
          </p:cNvPr>
          <p:cNvSpPr/>
          <p:nvPr/>
        </p:nvSpPr>
        <p:spPr>
          <a:xfrm>
            <a:off x="455833" y="5471518"/>
            <a:ext cx="1613159" cy="63392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126"/>
            <a:r>
              <a:rPr lang="en-US" sz="1799" dirty="0">
                <a:solidFill>
                  <a:prstClr val="white"/>
                </a:solidFill>
                <a:latin typeface="Calibri"/>
              </a:rPr>
              <a:t>Fiori Elements Project</a:t>
            </a:r>
          </a:p>
        </p:txBody>
      </p:sp>
      <p:sp>
        <p:nvSpPr>
          <p:cNvPr id="33" name="Rectangle: Rounded Corners 32">
            <a:extLst>
              <a:ext uri="{FF2B5EF4-FFF2-40B4-BE49-F238E27FC236}">
                <a16:creationId xmlns:a16="http://schemas.microsoft.com/office/drawing/2014/main" id="{12A00A96-C556-44FF-9C2F-3AA4BB9AF2DE}"/>
              </a:ext>
            </a:extLst>
          </p:cNvPr>
          <p:cNvSpPr/>
          <p:nvPr/>
        </p:nvSpPr>
        <p:spPr>
          <a:xfrm>
            <a:off x="2325828" y="5471518"/>
            <a:ext cx="1828331" cy="633921"/>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Annotations.xml</a:t>
            </a:r>
          </a:p>
        </p:txBody>
      </p:sp>
      <p:cxnSp>
        <p:nvCxnSpPr>
          <p:cNvPr id="24" name="Straight Connector 23">
            <a:extLst>
              <a:ext uri="{FF2B5EF4-FFF2-40B4-BE49-F238E27FC236}">
                <a16:creationId xmlns:a16="http://schemas.microsoft.com/office/drawing/2014/main" id="{2A640C80-5037-46AA-AC3C-A54B5D3A58A1}"/>
              </a:ext>
            </a:extLst>
          </p:cNvPr>
          <p:cNvCxnSpPr>
            <a:stCxn id="22" idx="3"/>
            <a:endCxn id="33" idx="1"/>
          </p:cNvCxnSpPr>
          <p:nvPr/>
        </p:nvCxnSpPr>
        <p:spPr>
          <a:xfrm>
            <a:off x="2068992" y="5788478"/>
            <a:ext cx="256836" cy="0"/>
          </a:xfrm>
          <a:prstGeom prst="line">
            <a:avLst/>
          </a:prstGeom>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398C803A-457F-4D27-988F-E21557044665}"/>
              </a:ext>
            </a:extLst>
          </p:cNvPr>
          <p:cNvCxnSpPr>
            <a:cxnSpLocks/>
            <a:endCxn id="20" idx="0"/>
          </p:cNvCxnSpPr>
          <p:nvPr/>
        </p:nvCxnSpPr>
        <p:spPr>
          <a:xfrm>
            <a:off x="2294111" y="4757090"/>
            <a:ext cx="0" cy="37159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6" name="Straight Arrow Connector 35">
            <a:extLst>
              <a:ext uri="{FF2B5EF4-FFF2-40B4-BE49-F238E27FC236}">
                <a16:creationId xmlns:a16="http://schemas.microsoft.com/office/drawing/2014/main" id="{9429AB50-8785-4D7B-80AF-F11FBEB8E2D2}"/>
              </a:ext>
            </a:extLst>
          </p:cNvPr>
          <p:cNvCxnSpPr>
            <a:cxnSpLocks/>
            <a:stCxn id="15" idx="2"/>
          </p:cNvCxnSpPr>
          <p:nvPr/>
        </p:nvCxnSpPr>
        <p:spPr>
          <a:xfrm>
            <a:off x="2068992" y="3217599"/>
            <a:ext cx="0" cy="52725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5" name="Straight Arrow Connector 44">
            <a:extLst>
              <a:ext uri="{FF2B5EF4-FFF2-40B4-BE49-F238E27FC236}">
                <a16:creationId xmlns:a16="http://schemas.microsoft.com/office/drawing/2014/main" id="{15A8A238-B499-4F55-BB6A-292359E960DF}"/>
              </a:ext>
            </a:extLst>
          </p:cNvPr>
          <p:cNvCxnSpPr>
            <a:cxnSpLocks/>
          </p:cNvCxnSpPr>
          <p:nvPr/>
        </p:nvCxnSpPr>
        <p:spPr>
          <a:xfrm>
            <a:off x="9794591" y="4750687"/>
            <a:ext cx="0" cy="37159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6" name="Straight Arrow Connector 45">
            <a:extLst>
              <a:ext uri="{FF2B5EF4-FFF2-40B4-BE49-F238E27FC236}">
                <a16:creationId xmlns:a16="http://schemas.microsoft.com/office/drawing/2014/main" id="{53C93BAB-BAB7-44B0-A7B8-83AD12E2E099}"/>
              </a:ext>
            </a:extLst>
          </p:cNvPr>
          <p:cNvCxnSpPr>
            <a:cxnSpLocks/>
          </p:cNvCxnSpPr>
          <p:nvPr/>
        </p:nvCxnSpPr>
        <p:spPr>
          <a:xfrm>
            <a:off x="9569472" y="3211197"/>
            <a:ext cx="0" cy="52725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1032" name="Picture 8" descr="Electric Plug Connect Concept Socket. Get Connected Or Disconnect Vector  Power Plug Cable Illustration Stock Vector - Illustration of adapter,  element: 167568132">
            <a:extLst>
              <a:ext uri="{FF2B5EF4-FFF2-40B4-BE49-F238E27FC236}">
                <a16:creationId xmlns:a16="http://schemas.microsoft.com/office/drawing/2014/main" id="{F15E7CBD-364B-4C4D-9013-37B59E0C94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55829" y="5005114"/>
            <a:ext cx="3677167" cy="1359866"/>
          </a:xfrm>
          <a:prstGeom prst="rect">
            <a:avLst/>
          </a:prstGeom>
          <a:noFill/>
          <a:extLst>
            <a:ext uri="{909E8E84-426E-40DD-AFC4-6F175D3DCCD1}">
              <a14:hiddenFill xmlns:a14="http://schemas.microsoft.com/office/drawing/2010/main">
                <a:solidFill>
                  <a:srgbClr val="FFFFFF"/>
                </a:solidFill>
              </a14:hiddenFill>
            </a:ext>
          </a:extLst>
        </p:spPr>
      </p:pic>
      <p:sp>
        <p:nvSpPr>
          <p:cNvPr id="42" name="Arrow: Chevron 41">
            <a:extLst>
              <a:ext uri="{FF2B5EF4-FFF2-40B4-BE49-F238E27FC236}">
                <a16:creationId xmlns:a16="http://schemas.microsoft.com/office/drawing/2014/main" id="{E72E7772-E364-444F-8283-B213B042E609}"/>
              </a:ext>
            </a:extLst>
          </p:cNvPr>
          <p:cNvSpPr/>
          <p:nvPr/>
        </p:nvSpPr>
        <p:spPr>
          <a:xfrm rot="16200000">
            <a:off x="5834877" y="4551485"/>
            <a:ext cx="461434" cy="5272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black"/>
              </a:solidFill>
              <a:latin typeface="Calibri"/>
            </a:endParaRPr>
          </a:p>
        </p:txBody>
      </p:sp>
      <p:sp>
        <p:nvSpPr>
          <p:cNvPr id="53" name="Arrow: Chevron 52">
            <a:extLst>
              <a:ext uri="{FF2B5EF4-FFF2-40B4-BE49-F238E27FC236}">
                <a16:creationId xmlns:a16="http://schemas.microsoft.com/office/drawing/2014/main" id="{D9735AC5-C40A-4CBB-9BC9-F79F6E9535F9}"/>
              </a:ext>
            </a:extLst>
          </p:cNvPr>
          <p:cNvSpPr/>
          <p:nvPr/>
        </p:nvSpPr>
        <p:spPr>
          <a:xfrm rot="16200000">
            <a:off x="5834877" y="4166312"/>
            <a:ext cx="461434" cy="5272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black"/>
              </a:solidFill>
              <a:latin typeface="Calibri"/>
            </a:endParaRPr>
          </a:p>
        </p:txBody>
      </p:sp>
      <p:sp>
        <p:nvSpPr>
          <p:cNvPr id="54" name="Arrow: Chevron 53">
            <a:extLst>
              <a:ext uri="{FF2B5EF4-FFF2-40B4-BE49-F238E27FC236}">
                <a16:creationId xmlns:a16="http://schemas.microsoft.com/office/drawing/2014/main" id="{9A85A4C7-3591-49E7-AE87-C0BCA929A9EF}"/>
              </a:ext>
            </a:extLst>
          </p:cNvPr>
          <p:cNvSpPr/>
          <p:nvPr/>
        </p:nvSpPr>
        <p:spPr>
          <a:xfrm rot="16200000">
            <a:off x="5834877" y="3801200"/>
            <a:ext cx="461434" cy="5272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black"/>
              </a:solidFill>
              <a:latin typeface="Calibri"/>
            </a:endParaRPr>
          </a:p>
        </p:txBody>
      </p:sp>
      <p:pic>
        <p:nvPicPr>
          <p:cNvPr id="1034" name="Picture 10" descr="Happy Images | Free Vectors, Stock Photos &amp;amp; PSD">
            <a:extLst>
              <a:ext uri="{FF2B5EF4-FFF2-40B4-BE49-F238E27FC236}">
                <a16:creationId xmlns:a16="http://schemas.microsoft.com/office/drawing/2014/main" id="{ED2011B4-E7F5-495F-8C80-A752A0C4E2C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71073" y="1439995"/>
            <a:ext cx="2754386" cy="1834790"/>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92E06857-E692-4AF1-BD1E-426CC532AF69}"/>
              </a:ext>
            </a:extLst>
          </p:cNvPr>
          <p:cNvSpPr txBox="1"/>
          <p:nvPr/>
        </p:nvSpPr>
        <p:spPr>
          <a:xfrm>
            <a:off x="3362810" y="849149"/>
            <a:ext cx="3404164" cy="861550"/>
          </a:xfrm>
          <a:prstGeom prst="rect">
            <a:avLst/>
          </a:prstGeom>
          <a:noFill/>
        </p:spPr>
        <p:txBody>
          <a:bodyPr wrap="square" rtlCol="0">
            <a:spAutoFit/>
          </a:bodyPr>
          <a:lstStyle/>
          <a:p>
            <a:pPr algn="ctr" defTabSz="914126"/>
            <a:r>
              <a:rPr lang="en-US" sz="3199" b="1" dirty="0">
                <a:solidFill>
                  <a:srgbClr val="00B050"/>
                </a:solidFill>
                <a:latin typeface="Calibri"/>
              </a:rPr>
              <a:t>Anubhav</a:t>
            </a:r>
          </a:p>
          <a:p>
            <a:pPr algn="ctr" defTabSz="914126"/>
            <a:r>
              <a:rPr lang="en-US" sz="1799" b="1" dirty="0">
                <a:solidFill>
                  <a:prstClr val="black"/>
                </a:solidFill>
                <a:latin typeface="Calibri"/>
              </a:rPr>
              <a:t>Happy User</a:t>
            </a:r>
          </a:p>
        </p:txBody>
      </p:sp>
      <p:pic>
        <p:nvPicPr>
          <p:cNvPr id="1036" name="Picture 12" descr="Fiori Elements based HR MSS Reporting Dashboards in Action. | SAP Blogs">
            <a:extLst>
              <a:ext uri="{FF2B5EF4-FFF2-40B4-BE49-F238E27FC236}">
                <a16:creationId xmlns:a16="http://schemas.microsoft.com/office/drawing/2014/main" id="{51923B05-A345-4168-BE68-EB0B012713C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065593" y="1168231"/>
            <a:ext cx="2050644" cy="998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184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1000"/>
                                        <p:tgtEl>
                                          <p:spTgt spid="46"/>
                                        </p:tgtEl>
                                      </p:cBhvr>
                                    </p:animEffect>
                                    <p:anim calcmode="lin" valueType="num">
                                      <p:cBhvr>
                                        <p:cTn id="14" dur="1000" fill="hold"/>
                                        <p:tgtEl>
                                          <p:spTgt spid="46"/>
                                        </p:tgtEl>
                                        <p:attrNameLst>
                                          <p:attrName>ppt_x</p:attrName>
                                        </p:attrNameLst>
                                      </p:cBhvr>
                                      <p:tavLst>
                                        <p:tav tm="0">
                                          <p:val>
                                            <p:strVal val="#ppt_x"/>
                                          </p:val>
                                        </p:tav>
                                        <p:tav tm="100000">
                                          <p:val>
                                            <p:strVal val="#ppt_x"/>
                                          </p:val>
                                        </p:tav>
                                      </p:tavLst>
                                    </p:anim>
                                    <p:anim calcmode="lin" valueType="num">
                                      <p:cBhvr>
                                        <p:cTn id="15" dur="1000" fill="hold"/>
                                        <p:tgtEl>
                                          <p:spTgt spid="46"/>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anim calcmode="lin" valueType="num">
                                      <p:cBhvr>
                                        <p:cTn id="24" dur="1000" fill="hold"/>
                                        <p:tgtEl>
                                          <p:spTgt spid="12"/>
                                        </p:tgtEl>
                                        <p:attrNameLst>
                                          <p:attrName>ppt_x</p:attrName>
                                        </p:attrNameLst>
                                      </p:cBhvr>
                                      <p:tavLst>
                                        <p:tav tm="0">
                                          <p:val>
                                            <p:strVal val="#ppt_x"/>
                                          </p:val>
                                        </p:tav>
                                        <p:tav tm="100000">
                                          <p:val>
                                            <p:strVal val="#ppt_x"/>
                                          </p:val>
                                        </p:tav>
                                      </p:tavLst>
                                    </p:anim>
                                    <p:anim calcmode="lin" valueType="num">
                                      <p:cBhvr>
                                        <p:cTn id="25" dur="1000" fill="hold"/>
                                        <p:tgtEl>
                                          <p:spTgt spid="12"/>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1000"/>
                                        <p:tgtEl>
                                          <p:spTgt spid="45"/>
                                        </p:tgtEl>
                                      </p:cBhvr>
                                    </p:animEffect>
                                    <p:anim calcmode="lin" valueType="num">
                                      <p:cBhvr>
                                        <p:cTn id="36" dur="1000" fill="hold"/>
                                        <p:tgtEl>
                                          <p:spTgt spid="45"/>
                                        </p:tgtEl>
                                        <p:attrNameLst>
                                          <p:attrName>ppt_x</p:attrName>
                                        </p:attrNameLst>
                                      </p:cBhvr>
                                      <p:tavLst>
                                        <p:tav tm="0">
                                          <p:val>
                                            <p:strVal val="#ppt_x"/>
                                          </p:val>
                                        </p:tav>
                                        <p:tav tm="100000">
                                          <p:val>
                                            <p:strVal val="#ppt_x"/>
                                          </p:val>
                                        </p:tav>
                                      </p:tavLst>
                                    </p:anim>
                                    <p:anim calcmode="lin" valueType="num">
                                      <p:cBhvr>
                                        <p:cTn id="37" dur="1000" fill="hold"/>
                                        <p:tgtEl>
                                          <p:spTgt spid="45"/>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1000"/>
                                        <p:tgtEl>
                                          <p:spTgt spid="14"/>
                                        </p:tgtEl>
                                      </p:cBhvr>
                                    </p:animEffect>
                                    <p:anim calcmode="lin" valueType="num">
                                      <p:cBhvr>
                                        <p:cTn id="41" dur="1000" fill="hold"/>
                                        <p:tgtEl>
                                          <p:spTgt spid="14"/>
                                        </p:tgtEl>
                                        <p:attrNameLst>
                                          <p:attrName>ppt_x</p:attrName>
                                        </p:attrNameLst>
                                      </p:cBhvr>
                                      <p:tavLst>
                                        <p:tav tm="0">
                                          <p:val>
                                            <p:strVal val="#ppt_x"/>
                                          </p:val>
                                        </p:tav>
                                        <p:tav tm="100000">
                                          <p:val>
                                            <p:strVal val="#ppt_x"/>
                                          </p:val>
                                        </p:tav>
                                      </p:tavLst>
                                    </p:anim>
                                    <p:anim calcmode="lin" valueType="num">
                                      <p:cBhvr>
                                        <p:cTn id="42" dur="1000" fill="hold"/>
                                        <p:tgtEl>
                                          <p:spTgt spid="14"/>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1000"/>
                                        <p:tgtEl>
                                          <p:spTgt spid="18"/>
                                        </p:tgtEl>
                                      </p:cBhvr>
                                    </p:animEffect>
                                    <p:anim calcmode="lin" valueType="num">
                                      <p:cBhvr>
                                        <p:cTn id="46" dur="1000" fill="hold"/>
                                        <p:tgtEl>
                                          <p:spTgt spid="18"/>
                                        </p:tgtEl>
                                        <p:attrNameLst>
                                          <p:attrName>ppt_x</p:attrName>
                                        </p:attrNameLst>
                                      </p:cBhvr>
                                      <p:tavLst>
                                        <p:tav tm="0">
                                          <p:val>
                                            <p:strVal val="#ppt_x"/>
                                          </p:val>
                                        </p:tav>
                                        <p:tav tm="100000">
                                          <p:val>
                                            <p:strVal val="#ppt_x"/>
                                          </p:val>
                                        </p:tav>
                                      </p:tavLst>
                                    </p:anim>
                                    <p:anim calcmode="lin" valueType="num">
                                      <p:cBhvr>
                                        <p:cTn id="47" dur="1000" fill="hold"/>
                                        <p:tgtEl>
                                          <p:spTgt spid="18"/>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1000"/>
                                        <p:tgtEl>
                                          <p:spTgt spid="13"/>
                                        </p:tgtEl>
                                      </p:cBhvr>
                                    </p:animEffect>
                                    <p:anim calcmode="lin" valueType="num">
                                      <p:cBhvr>
                                        <p:cTn id="51" dur="1000" fill="hold"/>
                                        <p:tgtEl>
                                          <p:spTgt spid="13"/>
                                        </p:tgtEl>
                                        <p:attrNameLst>
                                          <p:attrName>ppt_x</p:attrName>
                                        </p:attrNameLst>
                                      </p:cBhvr>
                                      <p:tavLst>
                                        <p:tav tm="0">
                                          <p:val>
                                            <p:strVal val="#ppt_x"/>
                                          </p:val>
                                        </p:tav>
                                        <p:tav tm="100000">
                                          <p:val>
                                            <p:strVal val="#ppt_x"/>
                                          </p:val>
                                        </p:tav>
                                      </p:tavLst>
                                    </p:anim>
                                    <p:anim calcmode="lin" valueType="num">
                                      <p:cBhvr>
                                        <p:cTn id="52" dur="1000" fill="hold"/>
                                        <p:tgtEl>
                                          <p:spTgt spid="13"/>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anim calcmode="lin" valueType="num">
                                      <p:cBhvr>
                                        <p:cTn id="56" dur="1000" fill="hold"/>
                                        <p:tgtEl>
                                          <p:spTgt spid="17"/>
                                        </p:tgtEl>
                                        <p:attrNameLst>
                                          <p:attrName>ppt_x</p:attrName>
                                        </p:attrNameLst>
                                      </p:cBhvr>
                                      <p:tavLst>
                                        <p:tav tm="0">
                                          <p:val>
                                            <p:strVal val="#ppt_x"/>
                                          </p:val>
                                        </p:tav>
                                        <p:tav tm="100000">
                                          <p:val>
                                            <p:strVal val="#ppt_x"/>
                                          </p:val>
                                        </p:tav>
                                      </p:tavLst>
                                    </p:anim>
                                    <p:anim calcmode="lin" valueType="num">
                                      <p:cBhvr>
                                        <p:cTn id="57" dur="1000" fill="hold"/>
                                        <p:tgtEl>
                                          <p:spTgt spid="17"/>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1000"/>
                                        <p:tgtEl>
                                          <p:spTgt spid="21"/>
                                        </p:tgtEl>
                                      </p:cBhvr>
                                    </p:animEffect>
                                    <p:anim calcmode="lin" valueType="num">
                                      <p:cBhvr>
                                        <p:cTn id="61" dur="1000" fill="hold"/>
                                        <p:tgtEl>
                                          <p:spTgt spid="21"/>
                                        </p:tgtEl>
                                        <p:attrNameLst>
                                          <p:attrName>ppt_x</p:attrName>
                                        </p:attrNameLst>
                                      </p:cBhvr>
                                      <p:tavLst>
                                        <p:tav tm="0">
                                          <p:val>
                                            <p:strVal val="#ppt_x"/>
                                          </p:val>
                                        </p:tav>
                                        <p:tav tm="100000">
                                          <p:val>
                                            <p:strVal val="#ppt_x"/>
                                          </p:val>
                                        </p:tav>
                                      </p:tavLst>
                                    </p:anim>
                                    <p:anim calcmode="lin" valueType="num">
                                      <p:cBhvr>
                                        <p:cTn id="62"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2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1000"/>
                                        <p:tgtEl>
                                          <p:spTgt spid="36"/>
                                        </p:tgtEl>
                                      </p:cBhvr>
                                    </p:animEffect>
                                    <p:anim calcmode="lin" valueType="num">
                                      <p:cBhvr>
                                        <p:cTn id="74" dur="1000" fill="hold"/>
                                        <p:tgtEl>
                                          <p:spTgt spid="36"/>
                                        </p:tgtEl>
                                        <p:attrNameLst>
                                          <p:attrName>ppt_x</p:attrName>
                                        </p:attrNameLst>
                                      </p:cBhvr>
                                      <p:tavLst>
                                        <p:tav tm="0">
                                          <p:val>
                                            <p:strVal val="#ppt_x"/>
                                          </p:val>
                                        </p:tav>
                                        <p:tav tm="100000">
                                          <p:val>
                                            <p:strVal val="#ppt_x"/>
                                          </p:val>
                                        </p:tav>
                                      </p:tavLst>
                                    </p:anim>
                                    <p:anim calcmode="lin" valueType="num">
                                      <p:cBhvr>
                                        <p:cTn id="75" dur="1000" fill="hold"/>
                                        <p:tgtEl>
                                          <p:spTgt spid="36"/>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1000"/>
                                        <p:tgtEl>
                                          <p:spTgt spid="29"/>
                                        </p:tgtEl>
                                      </p:cBhvr>
                                    </p:animEffect>
                                    <p:anim calcmode="lin" valueType="num">
                                      <p:cBhvr>
                                        <p:cTn id="79" dur="1000" fill="hold"/>
                                        <p:tgtEl>
                                          <p:spTgt spid="29"/>
                                        </p:tgtEl>
                                        <p:attrNameLst>
                                          <p:attrName>ppt_x</p:attrName>
                                        </p:attrNameLst>
                                      </p:cBhvr>
                                      <p:tavLst>
                                        <p:tav tm="0">
                                          <p:val>
                                            <p:strVal val="#ppt_x"/>
                                          </p:val>
                                        </p:tav>
                                        <p:tav tm="100000">
                                          <p:val>
                                            <p:strVal val="#ppt_x"/>
                                          </p:val>
                                        </p:tav>
                                      </p:tavLst>
                                    </p:anim>
                                    <p:anim calcmode="lin" valueType="num">
                                      <p:cBhvr>
                                        <p:cTn id="80" dur="1000" fill="hold"/>
                                        <p:tgtEl>
                                          <p:spTgt spid="29"/>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fade">
                                      <p:cBhvr>
                                        <p:cTn id="83" dur="1000"/>
                                        <p:tgtEl>
                                          <p:spTgt spid="30"/>
                                        </p:tgtEl>
                                      </p:cBhvr>
                                    </p:animEffect>
                                    <p:anim calcmode="lin" valueType="num">
                                      <p:cBhvr>
                                        <p:cTn id="84" dur="1000" fill="hold"/>
                                        <p:tgtEl>
                                          <p:spTgt spid="30"/>
                                        </p:tgtEl>
                                        <p:attrNameLst>
                                          <p:attrName>ppt_x</p:attrName>
                                        </p:attrNameLst>
                                      </p:cBhvr>
                                      <p:tavLst>
                                        <p:tav tm="0">
                                          <p:val>
                                            <p:strVal val="#ppt_x"/>
                                          </p:val>
                                        </p:tav>
                                        <p:tav tm="100000">
                                          <p:val>
                                            <p:strVal val="#ppt_x"/>
                                          </p:val>
                                        </p:tav>
                                      </p:tavLst>
                                    </p:anim>
                                    <p:anim calcmode="lin" valueType="num">
                                      <p:cBhvr>
                                        <p:cTn id="85" dur="1000" fill="hold"/>
                                        <p:tgtEl>
                                          <p:spTgt spid="30"/>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27"/>
                                        </p:tgtEl>
                                        <p:attrNameLst>
                                          <p:attrName>style.visibility</p:attrName>
                                        </p:attrNameLst>
                                      </p:cBhvr>
                                      <p:to>
                                        <p:strVal val="visible"/>
                                      </p:to>
                                    </p:set>
                                    <p:animEffect transition="in" filter="fade">
                                      <p:cBhvr>
                                        <p:cTn id="88" dur="1000"/>
                                        <p:tgtEl>
                                          <p:spTgt spid="27"/>
                                        </p:tgtEl>
                                      </p:cBhvr>
                                    </p:animEffect>
                                    <p:anim calcmode="lin" valueType="num">
                                      <p:cBhvr>
                                        <p:cTn id="89" dur="1000" fill="hold"/>
                                        <p:tgtEl>
                                          <p:spTgt spid="27"/>
                                        </p:tgtEl>
                                        <p:attrNameLst>
                                          <p:attrName>ppt_x</p:attrName>
                                        </p:attrNameLst>
                                      </p:cBhvr>
                                      <p:tavLst>
                                        <p:tav tm="0">
                                          <p:val>
                                            <p:strVal val="#ppt_x"/>
                                          </p:val>
                                        </p:tav>
                                        <p:tav tm="100000">
                                          <p:val>
                                            <p:strVal val="#ppt_x"/>
                                          </p:val>
                                        </p:tav>
                                      </p:tavLst>
                                    </p:anim>
                                    <p:anim calcmode="lin" valueType="num">
                                      <p:cBhvr>
                                        <p:cTn id="90" dur="1000" fill="hold"/>
                                        <p:tgtEl>
                                          <p:spTgt spid="27"/>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fade">
                                      <p:cBhvr>
                                        <p:cTn id="93" dur="1000"/>
                                        <p:tgtEl>
                                          <p:spTgt spid="26"/>
                                        </p:tgtEl>
                                      </p:cBhvr>
                                    </p:animEffect>
                                    <p:anim calcmode="lin" valueType="num">
                                      <p:cBhvr>
                                        <p:cTn id="94" dur="1000" fill="hold"/>
                                        <p:tgtEl>
                                          <p:spTgt spid="26"/>
                                        </p:tgtEl>
                                        <p:attrNameLst>
                                          <p:attrName>ppt_x</p:attrName>
                                        </p:attrNameLst>
                                      </p:cBhvr>
                                      <p:tavLst>
                                        <p:tav tm="0">
                                          <p:val>
                                            <p:strVal val="#ppt_x"/>
                                          </p:val>
                                        </p:tav>
                                        <p:tav tm="100000">
                                          <p:val>
                                            <p:strVal val="#ppt_x"/>
                                          </p:val>
                                        </p:tav>
                                      </p:tavLst>
                                    </p:anim>
                                    <p:anim calcmode="lin" valueType="num">
                                      <p:cBhvr>
                                        <p:cTn id="9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1000"/>
                                        <p:tgtEl>
                                          <p:spTgt spid="32"/>
                                        </p:tgtEl>
                                      </p:cBhvr>
                                    </p:animEffect>
                                    <p:anim calcmode="lin" valueType="num">
                                      <p:cBhvr>
                                        <p:cTn id="101" dur="1000" fill="hold"/>
                                        <p:tgtEl>
                                          <p:spTgt spid="32"/>
                                        </p:tgtEl>
                                        <p:attrNameLst>
                                          <p:attrName>ppt_x</p:attrName>
                                        </p:attrNameLst>
                                      </p:cBhvr>
                                      <p:tavLst>
                                        <p:tav tm="0">
                                          <p:val>
                                            <p:strVal val="#ppt_x"/>
                                          </p:val>
                                        </p:tav>
                                        <p:tav tm="100000">
                                          <p:val>
                                            <p:strVal val="#ppt_x"/>
                                          </p:val>
                                        </p:tav>
                                      </p:tavLst>
                                    </p:anim>
                                    <p:anim calcmode="lin" valueType="num">
                                      <p:cBhvr>
                                        <p:cTn id="102" dur="1000" fill="hold"/>
                                        <p:tgtEl>
                                          <p:spTgt spid="32"/>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20"/>
                                        </p:tgtEl>
                                        <p:attrNameLst>
                                          <p:attrName>style.visibility</p:attrName>
                                        </p:attrNameLst>
                                      </p:cBhvr>
                                      <p:to>
                                        <p:strVal val="visible"/>
                                      </p:to>
                                    </p:set>
                                    <p:animEffect transition="in" filter="fade">
                                      <p:cBhvr>
                                        <p:cTn id="105" dur="1000"/>
                                        <p:tgtEl>
                                          <p:spTgt spid="20"/>
                                        </p:tgtEl>
                                      </p:cBhvr>
                                    </p:animEffect>
                                    <p:anim calcmode="lin" valueType="num">
                                      <p:cBhvr>
                                        <p:cTn id="106" dur="1000" fill="hold"/>
                                        <p:tgtEl>
                                          <p:spTgt spid="20"/>
                                        </p:tgtEl>
                                        <p:attrNameLst>
                                          <p:attrName>ppt_x</p:attrName>
                                        </p:attrNameLst>
                                      </p:cBhvr>
                                      <p:tavLst>
                                        <p:tav tm="0">
                                          <p:val>
                                            <p:strVal val="#ppt_x"/>
                                          </p:val>
                                        </p:tav>
                                        <p:tav tm="100000">
                                          <p:val>
                                            <p:strVal val="#ppt_x"/>
                                          </p:val>
                                        </p:tav>
                                      </p:tavLst>
                                    </p:anim>
                                    <p:anim calcmode="lin" valueType="num">
                                      <p:cBhvr>
                                        <p:cTn id="107" dur="1000" fill="hold"/>
                                        <p:tgtEl>
                                          <p:spTgt spid="20"/>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33"/>
                                        </p:tgtEl>
                                        <p:attrNameLst>
                                          <p:attrName>style.visibility</p:attrName>
                                        </p:attrNameLst>
                                      </p:cBhvr>
                                      <p:to>
                                        <p:strVal val="visible"/>
                                      </p:to>
                                    </p:set>
                                    <p:animEffect transition="in" filter="fade">
                                      <p:cBhvr>
                                        <p:cTn id="110" dur="1000"/>
                                        <p:tgtEl>
                                          <p:spTgt spid="33"/>
                                        </p:tgtEl>
                                      </p:cBhvr>
                                    </p:animEffect>
                                    <p:anim calcmode="lin" valueType="num">
                                      <p:cBhvr>
                                        <p:cTn id="111" dur="1000" fill="hold"/>
                                        <p:tgtEl>
                                          <p:spTgt spid="33"/>
                                        </p:tgtEl>
                                        <p:attrNameLst>
                                          <p:attrName>ppt_x</p:attrName>
                                        </p:attrNameLst>
                                      </p:cBhvr>
                                      <p:tavLst>
                                        <p:tav tm="0">
                                          <p:val>
                                            <p:strVal val="#ppt_x"/>
                                          </p:val>
                                        </p:tav>
                                        <p:tav tm="100000">
                                          <p:val>
                                            <p:strVal val="#ppt_x"/>
                                          </p:val>
                                        </p:tav>
                                      </p:tavLst>
                                    </p:anim>
                                    <p:anim calcmode="lin" valueType="num">
                                      <p:cBhvr>
                                        <p:cTn id="112" dur="1000" fill="hold"/>
                                        <p:tgtEl>
                                          <p:spTgt spid="33"/>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0"/>
                                  </p:stCondLst>
                                  <p:childTnLst>
                                    <p:set>
                                      <p:cBhvr>
                                        <p:cTn id="114" dur="1" fill="hold">
                                          <p:stCondLst>
                                            <p:cond delay="0"/>
                                          </p:stCondLst>
                                        </p:cTn>
                                        <p:tgtEl>
                                          <p:spTgt spid="22"/>
                                        </p:tgtEl>
                                        <p:attrNameLst>
                                          <p:attrName>style.visibility</p:attrName>
                                        </p:attrNameLst>
                                      </p:cBhvr>
                                      <p:to>
                                        <p:strVal val="visible"/>
                                      </p:to>
                                    </p:set>
                                    <p:animEffect transition="in" filter="fade">
                                      <p:cBhvr>
                                        <p:cTn id="115" dur="1000"/>
                                        <p:tgtEl>
                                          <p:spTgt spid="22"/>
                                        </p:tgtEl>
                                      </p:cBhvr>
                                    </p:animEffect>
                                    <p:anim calcmode="lin" valueType="num">
                                      <p:cBhvr>
                                        <p:cTn id="116" dur="1000" fill="hold"/>
                                        <p:tgtEl>
                                          <p:spTgt spid="22"/>
                                        </p:tgtEl>
                                        <p:attrNameLst>
                                          <p:attrName>ppt_x</p:attrName>
                                        </p:attrNameLst>
                                      </p:cBhvr>
                                      <p:tavLst>
                                        <p:tav tm="0">
                                          <p:val>
                                            <p:strVal val="#ppt_x"/>
                                          </p:val>
                                        </p:tav>
                                        <p:tav tm="100000">
                                          <p:val>
                                            <p:strVal val="#ppt_x"/>
                                          </p:val>
                                        </p:tav>
                                      </p:tavLst>
                                    </p:anim>
                                    <p:anim calcmode="lin" valueType="num">
                                      <p:cBhvr>
                                        <p:cTn id="117" dur="1000" fill="hold"/>
                                        <p:tgtEl>
                                          <p:spTgt spid="22"/>
                                        </p:tgtEl>
                                        <p:attrNameLst>
                                          <p:attrName>ppt_y</p:attrName>
                                        </p:attrNameLst>
                                      </p:cBhvr>
                                      <p:tavLst>
                                        <p:tav tm="0">
                                          <p:val>
                                            <p:strVal val="#ppt_y+.1"/>
                                          </p:val>
                                        </p:tav>
                                        <p:tav tm="100000">
                                          <p:val>
                                            <p:strVal val="#ppt_y"/>
                                          </p:val>
                                        </p:tav>
                                      </p:tavLst>
                                    </p:anim>
                                  </p:childTnLst>
                                </p:cTn>
                              </p:par>
                              <p:par>
                                <p:cTn id="118" presetID="42" presetClass="entr" presetSubtype="0" fill="hold" nodeType="withEffect">
                                  <p:stCondLst>
                                    <p:cond delay="0"/>
                                  </p:stCondLst>
                                  <p:childTnLst>
                                    <p:set>
                                      <p:cBhvr>
                                        <p:cTn id="119" dur="1" fill="hold">
                                          <p:stCondLst>
                                            <p:cond delay="0"/>
                                          </p:stCondLst>
                                        </p:cTn>
                                        <p:tgtEl>
                                          <p:spTgt spid="24"/>
                                        </p:tgtEl>
                                        <p:attrNameLst>
                                          <p:attrName>style.visibility</p:attrName>
                                        </p:attrNameLst>
                                      </p:cBhvr>
                                      <p:to>
                                        <p:strVal val="visible"/>
                                      </p:to>
                                    </p:set>
                                    <p:animEffect transition="in" filter="fade">
                                      <p:cBhvr>
                                        <p:cTn id="120" dur="1000"/>
                                        <p:tgtEl>
                                          <p:spTgt spid="24"/>
                                        </p:tgtEl>
                                      </p:cBhvr>
                                    </p:animEffect>
                                    <p:anim calcmode="lin" valueType="num">
                                      <p:cBhvr>
                                        <p:cTn id="121" dur="1000" fill="hold"/>
                                        <p:tgtEl>
                                          <p:spTgt spid="24"/>
                                        </p:tgtEl>
                                        <p:attrNameLst>
                                          <p:attrName>ppt_x</p:attrName>
                                        </p:attrNameLst>
                                      </p:cBhvr>
                                      <p:tavLst>
                                        <p:tav tm="0">
                                          <p:val>
                                            <p:strVal val="#ppt_x"/>
                                          </p:val>
                                        </p:tav>
                                        <p:tav tm="100000">
                                          <p:val>
                                            <p:strVal val="#ppt_x"/>
                                          </p:val>
                                        </p:tav>
                                      </p:tavLst>
                                    </p:anim>
                                    <p:anim calcmode="lin" valueType="num">
                                      <p:cBhvr>
                                        <p:cTn id="122"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53" presetClass="entr" presetSubtype="16" fill="hold" nodeType="clickEffect">
                                  <p:stCondLst>
                                    <p:cond delay="0"/>
                                  </p:stCondLst>
                                  <p:childTnLst>
                                    <p:set>
                                      <p:cBhvr>
                                        <p:cTn id="126" dur="1" fill="hold">
                                          <p:stCondLst>
                                            <p:cond delay="0"/>
                                          </p:stCondLst>
                                        </p:cTn>
                                        <p:tgtEl>
                                          <p:spTgt spid="1032"/>
                                        </p:tgtEl>
                                        <p:attrNameLst>
                                          <p:attrName>style.visibility</p:attrName>
                                        </p:attrNameLst>
                                      </p:cBhvr>
                                      <p:to>
                                        <p:strVal val="visible"/>
                                      </p:to>
                                    </p:set>
                                    <p:anim calcmode="lin" valueType="num">
                                      <p:cBhvr>
                                        <p:cTn id="127" dur="500" fill="hold"/>
                                        <p:tgtEl>
                                          <p:spTgt spid="1032"/>
                                        </p:tgtEl>
                                        <p:attrNameLst>
                                          <p:attrName>ppt_w</p:attrName>
                                        </p:attrNameLst>
                                      </p:cBhvr>
                                      <p:tavLst>
                                        <p:tav tm="0">
                                          <p:val>
                                            <p:fltVal val="0"/>
                                          </p:val>
                                        </p:tav>
                                        <p:tav tm="100000">
                                          <p:val>
                                            <p:strVal val="#ppt_w"/>
                                          </p:val>
                                        </p:tav>
                                      </p:tavLst>
                                    </p:anim>
                                    <p:anim calcmode="lin" valueType="num">
                                      <p:cBhvr>
                                        <p:cTn id="128" dur="500" fill="hold"/>
                                        <p:tgtEl>
                                          <p:spTgt spid="1032"/>
                                        </p:tgtEl>
                                        <p:attrNameLst>
                                          <p:attrName>ppt_h</p:attrName>
                                        </p:attrNameLst>
                                      </p:cBhvr>
                                      <p:tavLst>
                                        <p:tav tm="0">
                                          <p:val>
                                            <p:fltVal val="0"/>
                                          </p:val>
                                        </p:tav>
                                        <p:tav tm="100000">
                                          <p:val>
                                            <p:strVal val="#ppt_h"/>
                                          </p:val>
                                        </p:tav>
                                      </p:tavLst>
                                    </p:anim>
                                    <p:animEffect transition="in" filter="fade">
                                      <p:cBhvr>
                                        <p:cTn id="129" dur="500"/>
                                        <p:tgtEl>
                                          <p:spTgt spid="1032"/>
                                        </p:tgtEl>
                                      </p:cBhvr>
                                    </p:animEffect>
                                  </p:childTnLst>
                                </p:cTn>
                              </p:par>
                            </p:childTnLst>
                          </p:cTn>
                        </p:par>
                      </p:childTnLst>
                    </p:cTn>
                  </p:par>
                  <p:par>
                    <p:cTn id="130" fill="hold">
                      <p:stCondLst>
                        <p:cond delay="indefinite"/>
                      </p:stCondLst>
                      <p:childTnLst>
                        <p:par>
                          <p:cTn id="131" fill="hold">
                            <p:stCondLst>
                              <p:cond delay="0"/>
                            </p:stCondLst>
                            <p:childTnLst>
                              <p:par>
                                <p:cTn id="132" presetID="2" presetClass="entr" presetSubtype="4" fill="hold" grpId="0" nodeType="clickEffect">
                                  <p:stCondLst>
                                    <p:cond delay="0"/>
                                  </p:stCondLst>
                                  <p:childTnLst>
                                    <p:set>
                                      <p:cBhvr>
                                        <p:cTn id="133" dur="1" fill="hold">
                                          <p:stCondLst>
                                            <p:cond delay="0"/>
                                          </p:stCondLst>
                                        </p:cTn>
                                        <p:tgtEl>
                                          <p:spTgt spid="42"/>
                                        </p:tgtEl>
                                        <p:attrNameLst>
                                          <p:attrName>style.visibility</p:attrName>
                                        </p:attrNameLst>
                                      </p:cBhvr>
                                      <p:to>
                                        <p:strVal val="visible"/>
                                      </p:to>
                                    </p:set>
                                    <p:anim calcmode="lin" valueType="num">
                                      <p:cBhvr additive="base">
                                        <p:cTn id="134" dur="800" fill="hold"/>
                                        <p:tgtEl>
                                          <p:spTgt spid="42"/>
                                        </p:tgtEl>
                                        <p:attrNameLst>
                                          <p:attrName>ppt_x</p:attrName>
                                        </p:attrNameLst>
                                      </p:cBhvr>
                                      <p:tavLst>
                                        <p:tav tm="0">
                                          <p:val>
                                            <p:strVal val="#ppt_x"/>
                                          </p:val>
                                        </p:tav>
                                        <p:tav tm="100000">
                                          <p:val>
                                            <p:strVal val="#ppt_x"/>
                                          </p:val>
                                        </p:tav>
                                      </p:tavLst>
                                    </p:anim>
                                    <p:anim calcmode="lin" valueType="num">
                                      <p:cBhvr additive="base">
                                        <p:cTn id="135" dur="800" fill="hold"/>
                                        <p:tgtEl>
                                          <p:spTgt spid="42"/>
                                        </p:tgtEl>
                                        <p:attrNameLst>
                                          <p:attrName>ppt_y</p:attrName>
                                        </p:attrNameLst>
                                      </p:cBhvr>
                                      <p:tavLst>
                                        <p:tav tm="0">
                                          <p:val>
                                            <p:strVal val="1+#ppt_h/2"/>
                                          </p:val>
                                        </p:tav>
                                        <p:tav tm="100000">
                                          <p:val>
                                            <p:strVal val="#ppt_y"/>
                                          </p:val>
                                        </p:tav>
                                      </p:tavLst>
                                    </p:anim>
                                  </p:childTnLst>
                                </p:cTn>
                              </p:par>
                              <p:par>
                                <p:cTn id="136" presetID="2" presetClass="entr" presetSubtype="4" fill="hold" grpId="0" nodeType="withEffect">
                                  <p:stCondLst>
                                    <p:cond delay="500"/>
                                  </p:stCondLst>
                                  <p:childTnLst>
                                    <p:set>
                                      <p:cBhvr>
                                        <p:cTn id="137" dur="1" fill="hold">
                                          <p:stCondLst>
                                            <p:cond delay="0"/>
                                          </p:stCondLst>
                                        </p:cTn>
                                        <p:tgtEl>
                                          <p:spTgt spid="53"/>
                                        </p:tgtEl>
                                        <p:attrNameLst>
                                          <p:attrName>style.visibility</p:attrName>
                                        </p:attrNameLst>
                                      </p:cBhvr>
                                      <p:to>
                                        <p:strVal val="visible"/>
                                      </p:to>
                                    </p:set>
                                    <p:anim calcmode="lin" valueType="num">
                                      <p:cBhvr additive="base">
                                        <p:cTn id="138" dur="1000" fill="hold"/>
                                        <p:tgtEl>
                                          <p:spTgt spid="53"/>
                                        </p:tgtEl>
                                        <p:attrNameLst>
                                          <p:attrName>ppt_x</p:attrName>
                                        </p:attrNameLst>
                                      </p:cBhvr>
                                      <p:tavLst>
                                        <p:tav tm="0">
                                          <p:val>
                                            <p:strVal val="#ppt_x"/>
                                          </p:val>
                                        </p:tav>
                                        <p:tav tm="100000">
                                          <p:val>
                                            <p:strVal val="#ppt_x"/>
                                          </p:val>
                                        </p:tav>
                                      </p:tavLst>
                                    </p:anim>
                                    <p:anim calcmode="lin" valueType="num">
                                      <p:cBhvr additive="base">
                                        <p:cTn id="139" dur="1000" fill="hold"/>
                                        <p:tgtEl>
                                          <p:spTgt spid="53"/>
                                        </p:tgtEl>
                                        <p:attrNameLst>
                                          <p:attrName>ppt_y</p:attrName>
                                        </p:attrNameLst>
                                      </p:cBhvr>
                                      <p:tavLst>
                                        <p:tav tm="0">
                                          <p:val>
                                            <p:strVal val="1+#ppt_h/2"/>
                                          </p:val>
                                        </p:tav>
                                        <p:tav tm="100000">
                                          <p:val>
                                            <p:strVal val="#ppt_y"/>
                                          </p:val>
                                        </p:tav>
                                      </p:tavLst>
                                    </p:anim>
                                  </p:childTnLst>
                                </p:cTn>
                              </p:par>
                              <p:par>
                                <p:cTn id="140" presetID="2" presetClass="entr" presetSubtype="4" fill="hold" grpId="0" nodeType="withEffect">
                                  <p:stCondLst>
                                    <p:cond delay="1300"/>
                                  </p:stCondLst>
                                  <p:childTnLst>
                                    <p:set>
                                      <p:cBhvr>
                                        <p:cTn id="141" dur="1" fill="hold">
                                          <p:stCondLst>
                                            <p:cond delay="0"/>
                                          </p:stCondLst>
                                        </p:cTn>
                                        <p:tgtEl>
                                          <p:spTgt spid="54"/>
                                        </p:tgtEl>
                                        <p:attrNameLst>
                                          <p:attrName>style.visibility</p:attrName>
                                        </p:attrNameLst>
                                      </p:cBhvr>
                                      <p:to>
                                        <p:strVal val="visible"/>
                                      </p:to>
                                    </p:set>
                                    <p:anim calcmode="lin" valueType="num">
                                      <p:cBhvr additive="base">
                                        <p:cTn id="142" dur="1000" fill="hold"/>
                                        <p:tgtEl>
                                          <p:spTgt spid="54"/>
                                        </p:tgtEl>
                                        <p:attrNameLst>
                                          <p:attrName>ppt_x</p:attrName>
                                        </p:attrNameLst>
                                      </p:cBhvr>
                                      <p:tavLst>
                                        <p:tav tm="0">
                                          <p:val>
                                            <p:strVal val="#ppt_x"/>
                                          </p:val>
                                        </p:tav>
                                        <p:tav tm="100000">
                                          <p:val>
                                            <p:strVal val="#ppt_x"/>
                                          </p:val>
                                        </p:tav>
                                      </p:tavLst>
                                    </p:anim>
                                    <p:anim calcmode="lin" valueType="num">
                                      <p:cBhvr additive="base">
                                        <p:cTn id="143" dur="10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14" presetClass="entr" presetSubtype="10" fill="hold" grpId="0" nodeType="clickEffect">
                                  <p:stCondLst>
                                    <p:cond delay="0"/>
                                  </p:stCondLst>
                                  <p:childTnLst>
                                    <p:set>
                                      <p:cBhvr>
                                        <p:cTn id="147" dur="1" fill="hold">
                                          <p:stCondLst>
                                            <p:cond delay="0"/>
                                          </p:stCondLst>
                                        </p:cTn>
                                        <p:tgtEl>
                                          <p:spTgt spid="56"/>
                                        </p:tgtEl>
                                        <p:attrNameLst>
                                          <p:attrName>style.visibility</p:attrName>
                                        </p:attrNameLst>
                                      </p:cBhvr>
                                      <p:to>
                                        <p:strVal val="visible"/>
                                      </p:to>
                                    </p:set>
                                    <p:animEffect transition="in" filter="randombar(horizontal)">
                                      <p:cBhvr>
                                        <p:cTn id="148" dur="500"/>
                                        <p:tgtEl>
                                          <p:spTgt spid="56"/>
                                        </p:tgtEl>
                                      </p:cBhvr>
                                    </p:animEffect>
                                  </p:childTnLst>
                                </p:cTn>
                              </p:par>
                              <p:par>
                                <p:cTn id="149" presetID="14" presetClass="entr" presetSubtype="10" fill="hold" nodeType="withEffect">
                                  <p:stCondLst>
                                    <p:cond delay="0"/>
                                  </p:stCondLst>
                                  <p:childTnLst>
                                    <p:set>
                                      <p:cBhvr>
                                        <p:cTn id="150" dur="1" fill="hold">
                                          <p:stCondLst>
                                            <p:cond delay="0"/>
                                          </p:stCondLst>
                                        </p:cTn>
                                        <p:tgtEl>
                                          <p:spTgt spid="1034"/>
                                        </p:tgtEl>
                                        <p:attrNameLst>
                                          <p:attrName>style.visibility</p:attrName>
                                        </p:attrNameLst>
                                      </p:cBhvr>
                                      <p:to>
                                        <p:strVal val="visible"/>
                                      </p:to>
                                    </p:set>
                                    <p:animEffect transition="in" filter="randombar(horizontal)">
                                      <p:cBhvr>
                                        <p:cTn id="151" dur="500"/>
                                        <p:tgtEl>
                                          <p:spTgt spid="1034"/>
                                        </p:tgtEl>
                                      </p:cBhvr>
                                    </p:animEffect>
                                  </p:childTnLst>
                                </p:cTn>
                              </p:par>
                              <p:par>
                                <p:cTn id="152" presetID="14" presetClass="entr" presetSubtype="10" fill="hold" nodeType="withEffect">
                                  <p:stCondLst>
                                    <p:cond delay="0"/>
                                  </p:stCondLst>
                                  <p:childTnLst>
                                    <p:set>
                                      <p:cBhvr>
                                        <p:cTn id="153" dur="1" fill="hold">
                                          <p:stCondLst>
                                            <p:cond delay="0"/>
                                          </p:stCondLst>
                                        </p:cTn>
                                        <p:tgtEl>
                                          <p:spTgt spid="1036"/>
                                        </p:tgtEl>
                                        <p:attrNameLst>
                                          <p:attrName>style.visibility</p:attrName>
                                        </p:attrNameLst>
                                      </p:cBhvr>
                                      <p:to>
                                        <p:strVal val="visible"/>
                                      </p:to>
                                    </p:set>
                                    <p:animEffect transition="in" filter="randombar(horizontal)">
                                      <p:cBhvr>
                                        <p:cTn id="154" dur="500"/>
                                        <p:tgtEl>
                                          <p:spTgt spid="1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 grpId="0"/>
      <p:bldP spid="15" grpId="0"/>
      <p:bldP spid="6" grpId="0" animBg="1"/>
      <p:bldP spid="12" grpId="0"/>
      <p:bldP spid="13" grpId="0" animBg="1"/>
      <p:bldP spid="21" grpId="0" animBg="1"/>
      <p:bldP spid="18" grpId="0" animBg="1"/>
      <p:bldP spid="29" grpId="0" animBg="1"/>
      <p:bldP spid="30" grpId="0"/>
      <p:bldP spid="20" grpId="0" animBg="1"/>
      <p:bldP spid="22" grpId="0" animBg="1"/>
      <p:bldP spid="33" grpId="0" animBg="1"/>
      <p:bldP spid="42" grpId="0" animBg="1"/>
      <p:bldP spid="53" grpId="0" animBg="1"/>
      <p:bldP spid="54" grpId="0" animBg="1"/>
      <p:bldP spid="5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Big Picture – Architecture </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3" name="Picture 2">
            <a:extLst>
              <a:ext uri="{FF2B5EF4-FFF2-40B4-BE49-F238E27FC236}">
                <a16:creationId xmlns:a16="http://schemas.microsoft.com/office/drawing/2014/main" id="{4EE0A81D-05A0-4151-A8F2-E40A2952E4CA}"/>
              </a:ext>
            </a:extLst>
          </p:cNvPr>
          <p:cNvPicPr>
            <a:picLocks noChangeAspect="1"/>
          </p:cNvPicPr>
          <p:nvPr/>
        </p:nvPicPr>
        <p:blipFill>
          <a:blip r:embed="rId3"/>
          <a:stretch>
            <a:fillRect/>
          </a:stretch>
        </p:blipFill>
        <p:spPr>
          <a:xfrm>
            <a:off x="1523207" y="1120611"/>
            <a:ext cx="9142411" cy="5089275"/>
          </a:xfrm>
          <a:prstGeom prst="rect">
            <a:avLst/>
          </a:prstGeom>
        </p:spPr>
      </p:pic>
    </p:spTree>
    <p:extLst>
      <p:ext uri="{BB962C8B-B14F-4D97-AF65-F5344CB8AC3E}">
        <p14:creationId xmlns:p14="http://schemas.microsoft.com/office/powerpoint/2010/main" val="39732815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Fiori Elements - List Report Application</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2" name="Rectangle 1">
            <a:extLst>
              <a:ext uri="{FF2B5EF4-FFF2-40B4-BE49-F238E27FC236}">
                <a16:creationId xmlns:a16="http://schemas.microsoft.com/office/drawing/2014/main" id="{726D6757-E99E-46D4-94EB-628DD9D0C2FB}"/>
              </a:ext>
            </a:extLst>
          </p:cNvPr>
          <p:cNvSpPr/>
          <p:nvPr/>
        </p:nvSpPr>
        <p:spPr>
          <a:xfrm>
            <a:off x="172563" y="916576"/>
            <a:ext cx="11763778" cy="646163"/>
          </a:xfrm>
          <a:prstGeom prst="rect">
            <a:avLst/>
          </a:prstGeom>
        </p:spPr>
        <p:txBody>
          <a:bodyPr wrap="square">
            <a:spAutoFit/>
          </a:bodyPr>
          <a:lstStyle/>
          <a:p>
            <a:pPr defTabSz="914126"/>
            <a:r>
              <a:rPr lang="en-US" sz="1799" dirty="0">
                <a:solidFill>
                  <a:srgbClr val="000000"/>
                </a:solidFill>
                <a:latin typeface="Arial" panose="020B0604020202020204" pitchFamily="34" charset="0"/>
              </a:rPr>
              <a:t>The list report offers powerful features for finding and acting on relevant data sets. It is often used as an entry point for navigating to the item details, which are usually shown on an object page.</a:t>
            </a:r>
            <a:endParaRPr lang="en-US" sz="1799" dirty="0">
              <a:solidFill>
                <a:prstClr val="black"/>
              </a:solidFill>
              <a:latin typeface="Calibri"/>
            </a:endParaRPr>
          </a:p>
        </p:txBody>
      </p:sp>
      <p:pic>
        <p:nvPicPr>
          <p:cNvPr id="3" name="Picture 2">
            <a:extLst>
              <a:ext uri="{FF2B5EF4-FFF2-40B4-BE49-F238E27FC236}">
                <a16:creationId xmlns:a16="http://schemas.microsoft.com/office/drawing/2014/main" id="{5B8ED6F2-D2F8-4C33-9C5F-B9C9CC51C88C}"/>
              </a:ext>
            </a:extLst>
          </p:cNvPr>
          <p:cNvPicPr>
            <a:picLocks noChangeAspect="1"/>
          </p:cNvPicPr>
          <p:nvPr/>
        </p:nvPicPr>
        <p:blipFill>
          <a:blip r:embed="rId3"/>
          <a:stretch>
            <a:fillRect/>
          </a:stretch>
        </p:blipFill>
        <p:spPr>
          <a:xfrm>
            <a:off x="172564" y="2321692"/>
            <a:ext cx="5395120" cy="3555957"/>
          </a:xfrm>
          <a:prstGeom prst="rect">
            <a:avLst/>
          </a:prstGeom>
        </p:spPr>
      </p:pic>
      <p:pic>
        <p:nvPicPr>
          <p:cNvPr id="4" name="Picture 3">
            <a:extLst>
              <a:ext uri="{FF2B5EF4-FFF2-40B4-BE49-F238E27FC236}">
                <a16:creationId xmlns:a16="http://schemas.microsoft.com/office/drawing/2014/main" id="{4E636459-2C90-42E7-8FD9-40D00B20E077}"/>
              </a:ext>
            </a:extLst>
          </p:cNvPr>
          <p:cNvPicPr>
            <a:picLocks noChangeAspect="1"/>
          </p:cNvPicPr>
          <p:nvPr/>
        </p:nvPicPr>
        <p:blipFill>
          <a:blip r:embed="rId4"/>
          <a:stretch>
            <a:fillRect/>
          </a:stretch>
        </p:blipFill>
        <p:spPr>
          <a:xfrm>
            <a:off x="6703854" y="2311359"/>
            <a:ext cx="5312406" cy="3566290"/>
          </a:xfrm>
          <a:prstGeom prst="rect">
            <a:avLst/>
          </a:prstGeom>
        </p:spPr>
      </p:pic>
      <p:cxnSp>
        <p:nvCxnSpPr>
          <p:cNvPr id="6" name="Straight Arrow Connector 5">
            <a:extLst>
              <a:ext uri="{FF2B5EF4-FFF2-40B4-BE49-F238E27FC236}">
                <a16:creationId xmlns:a16="http://schemas.microsoft.com/office/drawing/2014/main" id="{3C7E7024-6291-4FE3-BFA2-B94268C57C5A}"/>
              </a:ext>
            </a:extLst>
          </p:cNvPr>
          <p:cNvCxnSpPr/>
          <p:nvPr/>
        </p:nvCxnSpPr>
        <p:spPr>
          <a:xfrm>
            <a:off x="5249901" y="3997086"/>
            <a:ext cx="158454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8642E204-BFDF-4042-A795-18F061547904}"/>
              </a:ext>
            </a:extLst>
          </p:cNvPr>
          <p:cNvSpPr/>
          <p:nvPr/>
        </p:nvSpPr>
        <p:spPr>
          <a:xfrm>
            <a:off x="5119306" y="3927436"/>
            <a:ext cx="200245" cy="15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a:endParaRPr>
          </a:p>
        </p:txBody>
      </p:sp>
      <p:sp>
        <p:nvSpPr>
          <p:cNvPr id="8" name="TextBox 7">
            <a:extLst>
              <a:ext uri="{FF2B5EF4-FFF2-40B4-BE49-F238E27FC236}">
                <a16:creationId xmlns:a16="http://schemas.microsoft.com/office/drawing/2014/main" id="{44C52484-19F5-408A-BC62-FBFCB32F1F7E}"/>
              </a:ext>
            </a:extLst>
          </p:cNvPr>
          <p:cNvSpPr txBox="1"/>
          <p:nvPr/>
        </p:nvSpPr>
        <p:spPr>
          <a:xfrm>
            <a:off x="1645491" y="1846629"/>
            <a:ext cx="2411646" cy="369236"/>
          </a:xfrm>
          <a:prstGeom prst="rect">
            <a:avLst/>
          </a:prstGeom>
          <a:noFill/>
        </p:spPr>
        <p:txBody>
          <a:bodyPr wrap="square" rtlCol="0">
            <a:spAutoFit/>
          </a:bodyPr>
          <a:lstStyle/>
          <a:p>
            <a:pPr defTabSz="914126"/>
            <a:r>
              <a:rPr lang="en-US" sz="1799" b="1" dirty="0">
                <a:solidFill>
                  <a:prstClr val="black"/>
                </a:solidFill>
                <a:latin typeface="Calibri"/>
              </a:rPr>
              <a:t>List Report</a:t>
            </a:r>
          </a:p>
        </p:txBody>
      </p:sp>
      <p:sp>
        <p:nvSpPr>
          <p:cNvPr id="13" name="TextBox 12">
            <a:extLst>
              <a:ext uri="{FF2B5EF4-FFF2-40B4-BE49-F238E27FC236}">
                <a16:creationId xmlns:a16="http://schemas.microsoft.com/office/drawing/2014/main" id="{71A2377C-9414-4A2F-B07F-D3D529A4B620}"/>
              </a:ext>
            </a:extLst>
          </p:cNvPr>
          <p:cNvSpPr txBox="1"/>
          <p:nvPr/>
        </p:nvSpPr>
        <p:spPr>
          <a:xfrm>
            <a:off x="8475586" y="1873063"/>
            <a:ext cx="2411646" cy="369236"/>
          </a:xfrm>
          <a:prstGeom prst="rect">
            <a:avLst/>
          </a:prstGeom>
          <a:noFill/>
        </p:spPr>
        <p:txBody>
          <a:bodyPr wrap="square" rtlCol="0">
            <a:spAutoFit/>
          </a:bodyPr>
          <a:lstStyle/>
          <a:p>
            <a:pPr defTabSz="914126"/>
            <a:r>
              <a:rPr lang="en-US" sz="1799" b="1" dirty="0">
                <a:solidFill>
                  <a:prstClr val="black"/>
                </a:solidFill>
                <a:latin typeface="Calibri"/>
              </a:rPr>
              <a:t>Object Page</a:t>
            </a:r>
          </a:p>
        </p:txBody>
      </p:sp>
      <p:sp>
        <p:nvSpPr>
          <p:cNvPr id="10" name="Rectangle 9">
            <a:extLst>
              <a:ext uri="{FF2B5EF4-FFF2-40B4-BE49-F238E27FC236}">
                <a16:creationId xmlns:a16="http://schemas.microsoft.com/office/drawing/2014/main" id="{48403F21-8D19-46D3-A625-7AA4BC5BEE17}"/>
              </a:ext>
            </a:extLst>
          </p:cNvPr>
          <p:cNvSpPr/>
          <p:nvPr/>
        </p:nvSpPr>
        <p:spPr>
          <a:xfrm>
            <a:off x="313427" y="2551840"/>
            <a:ext cx="5101893" cy="5484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15" name="Rectangle 14">
            <a:extLst>
              <a:ext uri="{FF2B5EF4-FFF2-40B4-BE49-F238E27FC236}">
                <a16:creationId xmlns:a16="http://schemas.microsoft.com/office/drawing/2014/main" id="{982171AA-2DED-4E4C-A152-5CCB4D92784F}"/>
              </a:ext>
            </a:extLst>
          </p:cNvPr>
          <p:cNvSpPr/>
          <p:nvPr/>
        </p:nvSpPr>
        <p:spPr>
          <a:xfrm>
            <a:off x="313427" y="2329829"/>
            <a:ext cx="666032" cy="2220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16" name="Rectangle 15">
            <a:extLst>
              <a:ext uri="{FF2B5EF4-FFF2-40B4-BE49-F238E27FC236}">
                <a16:creationId xmlns:a16="http://schemas.microsoft.com/office/drawing/2014/main" id="{143D6B5D-DCE3-47EF-9DF8-042A3250CC0B}"/>
              </a:ext>
            </a:extLst>
          </p:cNvPr>
          <p:cNvSpPr/>
          <p:nvPr/>
        </p:nvSpPr>
        <p:spPr>
          <a:xfrm>
            <a:off x="298191" y="3392005"/>
            <a:ext cx="5101893" cy="24937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17" name="Rectangle 16">
            <a:extLst>
              <a:ext uri="{FF2B5EF4-FFF2-40B4-BE49-F238E27FC236}">
                <a16:creationId xmlns:a16="http://schemas.microsoft.com/office/drawing/2014/main" id="{1DB63F47-1713-409F-B397-58F03869A44F}"/>
              </a:ext>
            </a:extLst>
          </p:cNvPr>
          <p:cNvSpPr/>
          <p:nvPr/>
        </p:nvSpPr>
        <p:spPr>
          <a:xfrm>
            <a:off x="3460755" y="3206158"/>
            <a:ext cx="1954565" cy="1858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18" name="Rectangle 17">
            <a:extLst>
              <a:ext uri="{FF2B5EF4-FFF2-40B4-BE49-F238E27FC236}">
                <a16:creationId xmlns:a16="http://schemas.microsoft.com/office/drawing/2014/main" id="{D55E931C-779A-485C-B1A2-1D3F77032DA9}"/>
              </a:ext>
            </a:extLst>
          </p:cNvPr>
          <p:cNvSpPr/>
          <p:nvPr/>
        </p:nvSpPr>
        <p:spPr>
          <a:xfrm>
            <a:off x="6703854" y="2502296"/>
            <a:ext cx="5101893" cy="6367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19" name="Rectangle 18">
            <a:extLst>
              <a:ext uri="{FF2B5EF4-FFF2-40B4-BE49-F238E27FC236}">
                <a16:creationId xmlns:a16="http://schemas.microsoft.com/office/drawing/2014/main" id="{D5311227-7E0B-4891-88CA-221EBF3BFF19}"/>
              </a:ext>
            </a:extLst>
          </p:cNvPr>
          <p:cNvSpPr/>
          <p:nvPr/>
        </p:nvSpPr>
        <p:spPr>
          <a:xfrm>
            <a:off x="6703855" y="3139511"/>
            <a:ext cx="1519249" cy="1904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20" name="Rectangle 19">
            <a:extLst>
              <a:ext uri="{FF2B5EF4-FFF2-40B4-BE49-F238E27FC236}">
                <a16:creationId xmlns:a16="http://schemas.microsoft.com/office/drawing/2014/main" id="{F7E86D6C-4B14-4EC0-9EBD-D0C069257ED8}"/>
              </a:ext>
            </a:extLst>
          </p:cNvPr>
          <p:cNvSpPr/>
          <p:nvPr/>
        </p:nvSpPr>
        <p:spPr>
          <a:xfrm>
            <a:off x="6775681" y="3429000"/>
            <a:ext cx="5101893" cy="6496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21" name="Rectangle 20">
            <a:extLst>
              <a:ext uri="{FF2B5EF4-FFF2-40B4-BE49-F238E27FC236}">
                <a16:creationId xmlns:a16="http://schemas.microsoft.com/office/drawing/2014/main" id="{2DB2DCB3-110E-4693-B2F9-D4187DBE88F6}"/>
              </a:ext>
            </a:extLst>
          </p:cNvPr>
          <p:cNvSpPr/>
          <p:nvPr/>
        </p:nvSpPr>
        <p:spPr>
          <a:xfrm>
            <a:off x="6809111" y="4580876"/>
            <a:ext cx="5101893" cy="7559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Tree>
    <p:extLst>
      <p:ext uri="{BB962C8B-B14F-4D97-AF65-F5344CB8AC3E}">
        <p14:creationId xmlns:p14="http://schemas.microsoft.com/office/powerpoint/2010/main" val="2418242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a:solidFill>
                  <a:prstClr val="black"/>
                </a:solidFill>
                <a:latin typeface="Cooper Black" panose="0208090404030B020404" pitchFamily="18" charset="0"/>
              </a:rPr>
              <a:t>Object Page</a:t>
            </a:r>
            <a:endParaRPr lang="en-US" sz="2799" dirty="0">
              <a:solidFill>
                <a:prstClr val="black"/>
              </a:solidFill>
              <a:latin typeface="Cooper Black" panose="0208090404030B020404" pitchFamily="18" charset="0"/>
            </a:endParaRP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1026" name="Picture 2" descr="https://blogs.sap.com/wp-content/uploads/2017/08/Develop-Object-Page-simple-example-facets.png">
            <a:extLst>
              <a:ext uri="{FF2B5EF4-FFF2-40B4-BE49-F238E27FC236}">
                <a16:creationId xmlns:a16="http://schemas.microsoft.com/office/drawing/2014/main" id="{C59AE2A7-6DCB-4063-BFCC-D37358BE07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098" y="916576"/>
            <a:ext cx="10195116" cy="5446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9725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Developing Read only List Report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a16="http://schemas.microsoft.com/office/drawing/2014/main" id="{9DBBFDB1-1D59-470B-9904-94A0F33E77EB}"/>
              </a:ext>
            </a:extLst>
          </p:cNvPr>
          <p:cNvSpPr txBox="1"/>
          <p:nvPr/>
        </p:nvSpPr>
        <p:spPr>
          <a:xfrm>
            <a:off x="609441" y="899721"/>
            <a:ext cx="9558150" cy="4708981"/>
          </a:xfrm>
          <a:prstGeom prst="rect">
            <a:avLst/>
          </a:prstGeom>
          <a:noFill/>
        </p:spPr>
        <p:txBody>
          <a:bodyPr wrap="square" rtlCol="0">
            <a:spAutoFit/>
          </a:bodyPr>
          <a:lstStyle/>
          <a:p>
            <a:r>
              <a:rPr lang="en-US" sz="2000" b="1" dirty="0"/>
              <a:t>UI Annotations</a:t>
            </a:r>
            <a:r>
              <a:rPr lang="en-US" sz="2000" dirty="0"/>
              <a:t> </a:t>
            </a:r>
          </a:p>
          <a:p>
            <a:pPr marL="285750" indent="-285750">
              <a:buFont typeface="Wingdings" panose="05000000000000000000" pitchFamily="2" charset="2"/>
              <a:buChar char="§"/>
            </a:pPr>
            <a:r>
              <a:rPr lang="en-US" sz="2000" dirty="0"/>
              <a:t>@UI.selectionField – Bring a filter field on smart filter bar</a:t>
            </a:r>
          </a:p>
          <a:p>
            <a:pPr marL="285750" indent="-285750">
              <a:buFont typeface="Wingdings" panose="05000000000000000000" pitchFamily="2" charset="2"/>
              <a:buChar char="§"/>
            </a:pPr>
            <a:r>
              <a:rPr lang="en-US" sz="2000" dirty="0"/>
              <a:t>@UI.lineItem – enable us to put a column inside the smart table, position, label</a:t>
            </a:r>
          </a:p>
          <a:p>
            <a:pPr marL="285750" indent="-285750">
              <a:buFont typeface="Wingdings" panose="05000000000000000000" pitchFamily="2" charset="2"/>
              <a:buChar char="§"/>
            </a:pPr>
            <a:r>
              <a:rPr lang="en-US" sz="2000" dirty="0"/>
              <a:t>@UI.identification – used create fields in Object page</a:t>
            </a:r>
          </a:p>
          <a:p>
            <a:pPr marL="285750" indent="-285750">
              <a:buFont typeface="Wingdings" panose="05000000000000000000" pitchFamily="2" charset="2"/>
              <a:buChar char="§"/>
            </a:pPr>
            <a:r>
              <a:rPr lang="en-US" sz="2000" dirty="0"/>
              <a:t>@Semantics.amount.currencyCode – mark the unit of amount field</a:t>
            </a:r>
          </a:p>
          <a:p>
            <a:pPr marL="285750" indent="-285750">
              <a:buFont typeface="Wingdings" panose="05000000000000000000" pitchFamily="2" charset="2"/>
              <a:buChar char="§"/>
            </a:pPr>
            <a:r>
              <a:rPr lang="en-US" sz="2000" dirty="0"/>
              <a:t>@UI.headerInfo.typeName – Label for displaying single record</a:t>
            </a:r>
          </a:p>
          <a:p>
            <a:pPr marL="285750" indent="-285750">
              <a:buFont typeface="Wingdings" panose="05000000000000000000" pitchFamily="2" charset="2"/>
              <a:buChar char="§"/>
            </a:pPr>
            <a:r>
              <a:rPr lang="en-US" sz="2000" dirty="0"/>
              <a:t>@UI.headerInfo.typeNamePlural – Table Label</a:t>
            </a:r>
          </a:p>
          <a:p>
            <a:pPr marL="285750" indent="-285750">
              <a:buFont typeface="Wingdings" panose="05000000000000000000" pitchFamily="2" charset="2"/>
              <a:buChar char="§"/>
            </a:pPr>
            <a:r>
              <a:rPr lang="en-US" sz="2000" dirty="0"/>
              <a:t>@UI.facet: [{purpose : #STANDARD – This will create a section inside the object page</a:t>
            </a:r>
          </a:p>
          <a:p>
            <a:r>
              <a:rPr lang="en-US" sz="2000" dirty="0"/>
              <a:t>                       type: #IDENTIFICTION_REFERENCE – What type of data you want to display}]</a:t>
            </a:r>
          </a:p>
          <a:p>
            <a:endParaRPr lang="en-US" sz="2000" dirty="0"/>
          </a:p>
          <a:p>
            <a:r>
              <a:rPr lang="en-US" sz="2000" dirty="0"/>
              <a:t>Metadata Extension</a:t>
            </a:r>
          </a:p>
          <a:p>
            <a:r>
              <a:rPr lang="en-US" sz="2000" dirty="0">
                <a:hlinkClick r:id="rId3"/>
              </a:rPr>
              <a:t>MDE file for Travel</a:t>
            </a:r>
            <a:endParaRPr lang="en-US" sz="2000" dirty="0"/>
          </a:p>
          <a:p>
            <a:endParaRPr lang="en-US" sz="2000" dirty="0"/>
          </a:p>
          <a:p>
            <a:r>
              <a:rPr lang="en-US" sz="2000" dirty="0"/>
              <a:t>Documentation</a:t>
            </a:r>
          </a:p>
          <a:p>
            <a:r>
              <a:rPr lang="en-US" sz="2000" dirty="0">
                <a:hlinkClick r:id="rId4"/>
              </a:rPr>
              <a:t>Documentation Link for ABAP RAP</a:t>
            </a:r>
            <a:endParaRPr lang="en-IN" sz="2000" dirty="0"/>
          </a:p>
        </p:txBody>
      </p:sp>
    </p:spTree>
    <p:extLst>
      <p:ext uri="{BB962C8B-B14F-4D97-AF65-F5344CB8AC3E}">
        <p14:creationId xmlns:p14="http://schemas.microsoft.com/office/powerpoint/2010/main" val="1487861303"/>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CDS Views with Annotations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4021468" y="1246895"/>
            <a:ext cx="7389596" cy="4878100"/>
          </a:xfrm>
          <a:prstGeom prst="rect">
            <a:avLst/>
          </a:prstGeom>
        </p:spPr>
      </p:pic>
      <p:sp>
        <p:nvSpPr>
          <p:cNvPr id="14" name="TextBox 186">
            <a:extLst>
              <a:ext uri="{FF2B5EF4-FFF2-40B4-BE49-F238E27FC236}">
                <a16:creationId xmlns:a16="http://schemas.microsoft.com/office/drawing/2014/main" id="{B4020C96-DCDC-4B12-8888-3A35D1609CCC}"/>
              </a:ext>
            </a:extLst>
          </p:cNvPr>
          <p:cNvSpPr txBox="1"/>
          <p:nvPr/>
        </p:nvSpPr>
        <p:spPr>
          <a:xfrm>
            <a:off x="609441" y="1027606"/>
            <a:ext cx="4248472" cy="738664"/>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kern="0" dirty="0">
                <a:cs typeface="Arial" pitchFamily="34" charset="0"/>
              </a:rPr>
              <a:t>Exercise </a:t>
            </a:r>
          </a:p>
          <a:p>
            <a:r>
              <a:rPr lang="en-US" sz="1800" kern="0" dirty="0">
                <a:cs typeface="Arial" pitchFamily="34" charset="0"/>
                <a:hlinkClick r:id="rId4"/>
              </a:rPr>
              <a:t>ZI_TRAVEL_U_XX</a:t>
            </a:r>
            <a:r>
              <a:rPr lang="en-US" sz="1800" kern="0" dirty="0">
                <a:cs typeface="Arial" pitchFamily="34" charset="0"/>
              </a:rPr>
              <a:t>  ( Travel )</a:t>
            </a:r>
          </a:p>
        </p:txBody>
      </p:sp>
    </p:spTree>
    <p:extLst>
      <p:ext uri="{BB962C8B-B14F-4D97-AF65-F5344CB8AC3E}">
        <p14:creationId xmlns:p14="http://schemas.microsoft.com/office/powerpoint/2010/main" val="3871173755"/>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02</a:t>
            </a: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Tree>
    <p:extLst>
      <p:ext uri="{BB962C8B-B14F-4D97-AF65-F5344CB8AC3E}">
        <p14:creationId xmlns:p14="http://schemas.microsoft.com/office/powerpoint/2010/main" val="3588497900"/>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8D153262-0D22-EE4B-8422-E83531E442C3}"/>
              </a:ext>
            </a:extLst>
          </p:cNvPr>
          <p:cNvSpPr/>
          <p:nvPr/>
        </p:nvSpPr>
        <p:spPr>
          <a:xfrm flipH="1">
            <a:off x="0" y="285638"/>
            <a:ext cx="560273" cy="27028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57259" y="420780"/>
            <a:ext cx="892266" cy="791187"/>
          </a:xfrm>
          <a:prstGeom prst="rect">
            <a:avLst/>
          </a:prstGeom>
        </p:spPr>
      </p:pic>
      <p:pic>
        <p:nvPicPr>
          <p:cNvPr id="11" name="Picture 10">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77714" y="72078"/>
            <a:ext cx="716512" cy="707703"/>
          </a:xfrm>
          <a:prstGeom prst="rect">
            <a:avLst/>
          </a:prstGeom>
        </p:spPr>
      </p:pic>
      <p:sp>
        <p:nvSpPr>
          <p:cNvPr id="13" name="Footer Placeholder 45">
            <a:extLst>
              <a:ext uri="{FF2B5EF4-FFF2-40B4-BE49-F238E27FC236}">
                <a16:creationId xmlns:a16="http://schemas.microsoft.com/office/drawing/2014/main" id="{90E33047-DFF5-4690-8905-31E4C115EFDC}"/>
              </a:ext>
            </a:extLst>
          </p:cNvPr>
          <p:cNvSpPr txBox="1">
            <a:spLocks/>
          </p:cNvSpPr>
          <p:nvPr/>
        </p:nvSpPr>
        <p:spPr>
          <a:xfrm>
            <a:off x="10120419" y="6547770"/>
            <a:ext cx="2055081" cy="3093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26"/>
            <a:r>
              <a:rPr lang="en-US" sz="1200" b="1" dirty="0">
                <a:solidFill>
                  <a:prstClr val="black"/>
                </a:solidFill>
                <a:latin typeface="Calibri" panose="020F0502020204030204"/>
              </a:rPr>
              <a:t>Trainer: Anubhav Oberoy</a:t>
            </a:r>
          </a:p>
        </p:txBody>
      </p:sp>
      <p:sp>
        <p:nvSpPr>
          <p:cNvPr id="15" name="Title 1">
            <a:extLst>
              <a:ext uri="{FF2B5EF4-FFF2-40B4-BE49-F238E27FC236}">
                <a16:creationId xmlns:a16="http://schemas.microsoft.com/office/drawing/2014/main" id="{13EBA3E6-25D4-4BA0-BF9B-28343460C110}"/>
              </a:ext>
            </a:extLst>
          </p:cNvPr>
          <p:cNvSpPr txBox="1">
            <a:spLocks/>
          </p:cNvSpPr>
          <p:nvPr/>
        </p:nvSpPr>
        <p:spPr>
          <a:xfrm>
            <a:off x="604625" y="145803"/>
            <a:ext cx="10512862" cy="6405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126"/>
            <a:r>
              <a:rPr lang="en-IN" sz="3600" dirty="0">
                <a:latin typeface="Cooper Black" panose="0208090404030B020404" pitchFamily="18" charset="0"/>
              </a:rPr>
              <a:t>Challenges in ABAP development</a:t>
            </a:r>
            <a:endParaRPr lang="en-IN" sz="3599" dirty="0">
              <a:solidFill>
                <a:prstClr val="black"/>
              </a:solidFill>
              <a:latin typeface="Cooper Black" panose="0208090404030B020404" pitchFamily="18" charset="0"/>
            </a:endParaRPr>
          </a:p>
        </p:txBody>
      </p:sp>
      <p:pic>
        <p:nvPicPr>
          <p:cNvPr id="1026" name="Picture 2" descr="Programmer Avatar High Res Stock Images | Shutterstock">
            <a:extLst>
              <a:ext uri="{FF2B5EF4-FFF2-40B4-BE49-F238E27FC236}">
                <a16:creationId xmlns:a16="http://schemas.microsoft.com/office/drawing/2014/main" id="{D36C9450-EE05-4EA3-9B6A-0092487B473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9913"/>
          <a:stretch/>
        </p:blipFill>
        <p:spPr bwMode="auto">
          <a:xfrm>
            <a:off x="350313" y="1272358"/>
            <a:ext cx="1959714" cy="190124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2D54728-BAAF-422B-B103-B25AC268E188}"/>
              </a:ext>
            </a:extLst>
          </p:cNvPr>
          <p:cNvSpPr txBox="1"/>
          <p:nvPr/>
        </p:nvSpPr>
        <p:spPr>
          <a:xfrm>
            <a:off x="350313" y="3066568"/>
            <a:ext cx="2687659" cy="646163"/>
          </a:xfrm>
          <a:prstGeom prst="rect">
            <a:avLst/>
          </a:prstGeom>
          <a:noFill/>
        </p:spPr>
        <p:txBody>
          <a:bodyPr wrap="square" rtlCol="0">
            <a:spAutoFit/>
          </a:bodyPr>
          <a:lstStyle/>
          <a:p>
            <a:pPr defTabSz="914126"/>
            <a:r>
              <a:rPr lang="en-US" sz="1799" dirty="0">
                <a:solidFill>
                  <a:prstClr val="black"/>
                </a:solidFill>
                <a:latin typeface="Calibri" panose="020F0502020204030204"/>
              </a:rPr>
              <a:t>Alex, ABAP Developer,</a:t>
            </a:r>
          </a:p>
          <a:p>
            <a:pPr defTabSz="914126"/>
            <a:r>
              <a:rPr lang="en-US" sz="1799" b="1" dirty="0">
                <a:solidFill>
                  <a:prstClr val="black"/>
                </a:solidFill>
                <a:latin typeface="Calibri" panose="020F0502020204030204"/>
              </a:rPr>
              <a:t>SAP FICO</a:t>
            </a:r>
          </a:p>
        </p:txBody>
      </p:sp>
      <p:pic>
        <p:nvPicPr>
          <p:cNvPr id="1028" name="Picture 4" descr="Woman Avatar Programmer Vector Images (over 300)">
            <a:extLst>
              <a:ext uri="{FF2B5EF4-FFF2-40B4-BE49-F238E27FC236}">
                <a16:creationId xmlns:a16="http://schemas.microsoft.com/office/drawing/2014/main" id="{D32D7675-0875-4646-8363-0BEACEC6A8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312" y="3932163"/>
            <a:ext cx="1971870" cy="207129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E358006-ED1F-4B77-B0ED-59845740409D}"/>
              </a:ext>
            </a:extLst>
          </p:cNvPr>
          <p:cNvSpPr txBox="1"/>
          <p:nvPr/>
        </p:nvSpPr>
        <p:spPr>
          <a:xfrm>
            <a:off x="281724" y="6003456"/>
            <a:ext cx="2687659" cy="646163"/>
          </a:xfrm>
          <a:prstGeom prst="rect">
            <a:avLst/>
          </a:prstGeom>
          <a:noFill/>
        </p:spPr>
        <p:txBody>
          <a:bodyPr wrap="square" rtlCol="0">
            <a:spAutoFit/>
          </a:bodyPr>
          <a:lstStyle/>
          <a:p>
            <a:pPr defTabSz="914126"/>
            <a:r>
              <a:rPr lang="en-US" sz="1799" dirty="0">
                <a:solidFill>
                  <a:prstClr val="black"/>
                </a:solidFill>
                <a:latin typeface="Calibri" panose="020F0502020204030204"/>
              </a:rPr>
              <a:t>Stella, ABAP Developer,</a:t>
            </a:r>
          </a:p>
          <a:p>
            <a:pPr defTabSz="914126"/>
            <a:r>
              <a:rPr lang="en-US" sz="1799" b="1" dirty="0">
                <a:solidFill>
                  <a:prstClr val="black"/>
                </a:solidFill>
                <a:latin typeface="Calibri" panose="020F0502020204030204"/>
              </a:rPr>
              <a:t>SAP SD</a:t>
            </a:r>
          </a:p>
        </p:txBody>
      </p:sp>
      <p:sp>
        <p:nvSpPr>
          <p:cNvPr id="3" name="Rectangle 2">
            <a:extLst>
              <a:ext uri="{FF2B5EF4-FFF2-40B4-BE49-F238E27FC236}">
                <a16:creationId xmlns:a16="http://schemas.microsoft.com/office/drawing/2014/main" id="{9F203248-13D1-4D5B-91C9-937CA32D1129}"/>
              </a:ext>
            </a:extLst>
          </p:cNvPr>
          <p:cNvSpPr/>
          <p:nvPr/>
        </p:nvSpPr>
        <p:spPr>
          <a:xfrm>
            <a:off x="3231885" y="1349051"/>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Create A/c documents</a:t>
            </a:r>
          </a:p>
        </p:txBody>
      </p:sp>
      <p:sp>
        <p:nvSpPr>
          <p:cNvPr id="16" name="Rectangle 15">
            <a:extLst>
              <a:ext uri="{FF2B5EF4-FFF2-40B4-BE49-F238E27FC236}">
                <a16:creationId xmlns:a16="http://schemas.microsoft.com/office/drawing/2014/main" id="{D2BB3141-C6DA-4D78-B8F6-28A016A11B2A}"/>
              </a:ext>
            </a:extLst>
          </p:cNvPr>
          <p:cNvSpPr/>
          <p:nvPr/>
        </p:nvSpPr>
        <p:spPr>
          <a:xfrm>
            <a:off x="3231885" y="1833834"/>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Manage Documents</a:t>
            </a:r>
          </a:p>
        </p:txBody>
      </p:sp>
      <p:sp>
        <p:nvSpPr>
          <p:cNvPr id="17" name="Rectangle 16">
            <a:extLst>
              <a:ext uri="{FF2B5EF4-FFF2-40B4-BE49-F238E27FC236}">
                <a16:creationId xmlns:a16="http://schemas.microsoft.com/office/drawing/2014/main" id="{37E48145-2DAA-4F18-8567-1F402C9C7B35}"/>
              </a:ext>
            </a:extLst>
          </p:cNvPr>
          <p:cNvSpPr/>
          <p:nvPr/>
        </p:nvSpPr>
        <p:spPr>
          <a:xfrm>
            <a:off x="3231885" y="2323233"/>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Search Documents</a:t>
            </a:r>
          </a:p>
        </p:txBody>
      </p:sp>
      <p:sp>
        <p:nvSpPr>
          <p:cNvPr id="18" name="Rectangle 17">
            <a:extLst>
              <a:ext uri="{FF2B5EF4-FFF2-40B4-BE49-F238E27FC236}">
                <a16:creationId xmlns:a16="http://schemas.microsoft.com/office/drawing/2014/main" id="{38F56087-4138-4E9D-A458-CFF0955EB7D8}"/>
              </a:ext>
            </a:extLst>
          </p:cNvPr>
          <p:cNvSpPr/>
          <p:nvPr/>
        </p:nvSpPr>
        <p:spPr>
          <a:xfrm>
            <a:off x="3231885" y="2813475"/>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Validate before save</a:t>
            </a:r>
          </a:p>
        </p:txBody>
      </p:sp>
      <p:sp>
        <p:nvSpPr>
          <p:cNvPr id="19" name="Rectangle 18">
            <a:extLst>
              <a:ext uri="{FF2B5EF4-FFF2-40B4-BE49-F238E27FC236}">
                <a16:creationId xmlns:a16="http://schemas.microsoft.com/office/drawing/2014/main" id="{5816BB24-F693-4083-BF18-C48ED493883F}"/>
              </a:ext>
            </a:extLst>
          </p:cNvPr>
          <p:cNvSpPr/>
          <p:nvPr/>
        </p:nvSpPr>
        <p:spPr>
          <a:xfrm>
            <a:off x="3231885" y="4044525"/>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Create Sales Orders</a:t>
            </a:r>
          </a:p>
        </p:txBody>
      </p:sp>
      <p:sp>
        <p:nvSpPr>
          <p:cNvPr id="20" name="Rectangle 19">
            <a:extLst>
              <a:ext uri="{FF2B5EF4-FFF2-40B4-BE49-F238E27FC236}">
                <a16:creationId xmlns:a16="http://schemas.microsoft.com/office/drawing/2014/main" id="{205FBEDD-D267-4C07-931C-6A05AFFD932F}"/>
              </a:ext>
            </a:extLst>
          </p:cNvPr>
          <p:cNvSpPr/>
          <p:nvPr/>
        </p:nvSpPr>
        <p:spPr>
          <a:xfrm>
            <a:off x="3231885" y="4529307"/>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Manage Sales Orders</a:t>
            </a:r>
          </a:p>
        </p:txBody>
      </p:sp>
      <p:sp>
        <p:nvSpPr>
          <p:cNvPr id="21" name="Rectangle 20">
            <a:extLst>
              <a:ext uri="{FF2B5EF4-FFF2-40B4-BE49-F238E27FC236}">
                <a16:creationId xmlns:a16="http://schemas.microsoft.com/office/drawing/2014/main" id="{4C0CE904-09BB-4728-8EFF-0391F121D50E}"/>
              </a:ext>
            </a:extLst>
          </p:cNvPr>
          <p:cNvSpPr/>
          <p:nvPr/>
        </p:nvSpPr>
        <p:spPr>
          <a:xfrm>
            <a:off x="3231885" y="5018707"/>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Search/Filter Sales Order</a:t>
            </a:r>
          </a:p>
        </p:txBody>
      </p:sp>
      <p:sp>
        <p:nvSpPr>
          <p:cNvPr id="22" name="Rectangle 21">
            <a:extLst>
              <a:ext uri="{FF2B5EF4-FFF2-40B4-BE49-F238E27FC236}">
                <a16:creationId xmlns:a16="http://schemas.microsoft.com/office/drawing/2014/main" id="{6BD68655-A88C-4D73-B6F0-C11E630AFD56}"/>
              </a:ext>
            </a:extLst>
          </p:cNvPr>
          <p:cNvSpPr/>
          <p:nvPr/>
        </p:nvSpPr>
        <p:spPr>
          <a:xfrm>
            <a:off x="3231885" y="5508949"/>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Compute Sales total</a:t>
            </a:r>
          </a:p>
        </p:txBody>
      </p:sp>
      <p:sp>
        <p:nvSpPr>
          <p:cNvPr id="4" name="Rectangle 3">
            <a:extLst>
              <a:ext uri="{FF2B5EF4-FFF2-40B4-BE49-F238E27FC236}">
                <a16:creationId xmlns:a16="http://schemas.microsoft.com/office/drawing/2014/main" id="{D2A4031F-07B8-4563-B143-6DCFD57B54AF}"/>
              </a:ext>
            </a:extLst>
          </p:cNvPr>
          <p:cNvSpPr/>
          <p:nvPr/>
        </p:nvSpPr>
        <p:spPr>
          <a:xfrm>
            <a:off x="6858813" y="867362"/>
            <a:ext cx="2055081" cy="640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UI</a:t>
            </a:r>
          </a:p>
        </p:txBody>
      </p:sp>
      <p:sp>
        <p:nvSpPr>
          <p:cNvPr id="23" name="Rectangle 22">
            <a:extLst>
              <a:ext uri="{FF2B5EF4-FFF2-40B4-BE49-F238E27FC236}">
                <a16:creationId xmlns:a16="http://schemas.microsoft.com/office/drawing/2014/main" id="{049C36E1-3CFB-483F-8058-19E1C267913F}"/>
              </a:ext>
            </a:extLst>
          </p:cNvPr>
          <p:cNvSpPr/>
          <p:nvPr/>
        </p:nvSpPr>
        <p:spPr>
          <a:xfrm>
            <a:off x="6760366" y="1770793"/>
            <a:ext cx="2251977" cy="9397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Application Code</a:t>
            </a:r>
          </a:p>
          <a:p>
            <a:pPr algn="ctr" defTabSz="914126"/>
            <a:r>
              <a:rPr lang="en-US" sz="1799" dirty="0">
                <a:solidFill>
                  <a:prstClr val="white"/>
                </a:solidFill>
                <a:latin typeface="Calibri" panose="020F0502020204030204"/>
              </a:rPr>
              <a:t>I, U, D, S, V</a:t>
            </a:r>
          </a:p>
        </p:txBody>
      </p:sp>
      <p:sp>
        <p:nvSpPr>
          <p:cNvPr id="5" name="Flowchart: Magnetic Disk 4">
            <a:extLst>
              <a:ext uri="{FF2B5EF4-FFF2-40B4-BE49-F238E27FC236}">
                <a16:creationId xmlns:a16="http://schemas.microsoft.com/office/drawing/2014/main" id="{42F73FD4-DD7A-432C-A9E1-A349E738EA5E}"/>
              </a:ext>
            </a:extLst>
          </p:cNvPr>
          <p:cNvSpPr/>
          <p:nvPr/>
        </p:nvSpPr>
        <p:spPr>
          <a:xfrm>
            <a:off x="7447741" y="3018346"/>
            <a:ext cx="877226" cy="6155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panose="020F0502020204030204"/>
            </a:endParaRPr>
          </a:p>
        </p:txBody>
      </p:sp>
      <p:cxnSp>
        <p:nvCxnSpPr>
          <p:cNvPr id="7" name="Straight Arrow Connector 6">
            <a:extLst>
              <a:ext uri="{FF2B5EF4-FFF2-40B4-BE49-F238E27FC236}">
                <a16:creationId xmlns:a16="http://schemas.microsoft.com/office/drawing/2014/main" id="{0FB9C787-E5AA-424F-AC8B-F29B28289961}"/>
              </a:ext>
            </a:extLst>
          </p:cNvPr>
          <p:cNvCxnSpPr>
            <a:cxnSpLocks/>
            <a:stCxn id="4" idx="2"/>
            <a:endCxn id="23" idx="0"/>
          </p:cNvCxnSpPr>
          <p:nvPr/>
        </p:nvCxnSpPr>
        <p:spPr>
          <a:xfrm>
            <a:off x="7886354" y="1507909"/>
            <a:ext cx="1" cy="2628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3E5ACBE-D89E-4079-A5A1-2AC1C775DD84}"/>
              </a:ext>
            </a:extLst>
          </p:cNvPr>
          <p:cNvCxnSpPr>
            <a:cxnSpLocks/>
            <a:stCxn id="23" idx="2"/>
            <a:endCxn id="5" idx="1"/>
          </p:cNvCxnSpPr>
          <p:nvPr/>
        </p:nvCxnSpPr>
        <p:spPr>
          <a:xfrm>
            <a:off x="7886354" y="2710584"/>
            <a:ext cx="0" cy="3077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Gear icon - Free download on Iconfinder">
            <a:extLst>
              <a:ext uri="{FF2B5EF4-FFF2-40B4-BE49-F238E27FC236}">
                <a16:creationId xmlns:a16="http://schemas.microsoft.com/office/drawing/2014/main" id="{715338E3-9819-47E3-9F7C-61E446125A9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83591" y="2156437"/>
            <a:ext cx="848058" cy="848058"/>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C69ABBC6-8B91-485E-BF02-8EA594C9E44F}"/>
              </a:ext>
            </a:extLst>
          </p:cNvPr>
          <p:cNvSpPr/>
          <p:nvPr/>
        </p:nvSpPr>
        <p:spPr>
          <a:xfrm>
            <a:off x="6858813" y="3883110"/>
            <a:ext cx="2055081" cy="640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UI</a:t>
            </a:r>
          </a:p>
        </p:txBody>
      </p:sp>
      <p:sp>
        <p:nvSpPr>
          <p:cNvPr id="33" name="Rectangle 32">
            <a:extLst>
              <a:ext uri="{FF2B5EF4-FFF2-40B4-BE49-F238E27FC236}">
                <a16:creationId xmlns:a16="http://schemas.microsoft.com/office/drawing/2014/main" id="{BD18FB33-CBBE-433F-AA39-C20A68D4FA2A}"/>
              </a:ext>
            </a:extLst>
          </p:cNvPr>
          <p:cNvSpPr/>
          <p:nvPr/>
        </p:nvSpPr>
        <p:spPr>
          <a:xfrm>
            <a:off x="6760366" y="4786540"/>
            <a:ext cx="2251977" cy="9397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Application Code</a:t>
            </a:r>
          </a:p>
          <a:p>
            <a:pPr algn="ctr" defTabSz="914126"/>
            <a:r>
              <a:rPr lang="en-US" sz="1799" dirty="0">
                <a:solidFill>
                  <a:prstClr val="white"/>
                </a:solidFill>
                <a:latin typeface="Calibri" panose="020F0502020204030204"/>
              </a:rPr>
              <a:t>I, U, D, S, V</a:t>
            </a:r>
          </a:p>
        </p:txBody>
      </p:sp>
      <p:sp>
        <p:nvSpPr>
          <p:cNvPr id="34" name="Flowchart: Magnetic Disk 33">
            <a:extLst>
              <a:ext uri="{FF2B5EF4-FFF2-40B4-BE49-F238E27FC236}">
                <a16:creationId xmlns:a16="http://schemas.microsoft.com/office/drawing/2014/main" id="{9139392A-0385-4F24-A0A8-12B961112713}"/>
              </a:ext>
            </a:extLst>
          </p:cNvPr>
          <p:cNvSpPr/>
          <p:nvPr/>
        </p:nvSpPr>
        <p:spPr>
          <a:xfrm>
            <a:off x="7447741" y="6034094"/>
            <a:ext cx="877226" cy="6155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panose="020F0502020204030204"/>
            </a:endParaRPr>
          </a:p>
        </p:txBody>
      </p:sp>
      <p:cxnSp>
        <p:nvCxnSpPr>
          <p:cNvPr id="35" name="Straight Arrow Connector 34">
            <a:extLst>
              <a:ext uri="{FF2B5EF4-FFF2-40B4-BE49-F238E27FC236}">
                <a16:creationId xmlns:a16="http://schemas.microsoft.com/office/drawing/2014/main" id="{2E6F856D-D6B9-4FC0-8588-1250C2542A78}"/>
              </a:ext>
            </a:extLst>
          </p:cNvPr>
          <p:cNvCxnSpPr>
            <a:cxnSpLocks/>
            <a:stCxn id="32" idx="2"/>
            <a:endCxn id="33" idx="0"/>
          </p:cNvCxnSpPr>
          <p:nvPr/>
        </p:nvCxnSpPr>
        <p:spPr>
          <a:xfrm>
            <a:off x="7886354" y="4523657"/>
            <a:ext cx="1" cy="2628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E8247B1-18B4-42B9-9B32-E5D3C04703C2}"/>
              </a:ext>
            </a:extLst>
          </p:cNvPr>
          <p:cNvCxnSpPr>
            <a:cxnSpLocks/>
            <a:stCxn id="33" idx="2"/>
            <a:endCxn id="34" idx="1"/>
          </p:cNvCxnSpPr>
          <p:nvPr/>
        </p:nvCxnSpPr>
        <p:spPr>
          <a:xfrm>
            <a:off x="7886354" y="5726331"/>
            <a:ext cx="0" cy="3077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6" descr="Gear icon - Free download on Iconfinder">
            <a:extLst>
              <a:ext uri="{FF2B5EF4-FFF2-40B4-BE49-F238E27FC236}">
                <a16:creationId xmlns:a16="http://schemas.microsoft.com/office/drawing/2014/main" id="{794D3930-41CA-4A94-AA08-B7FB122C4FA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83591" y="5172184"/>
            <a:ext cx="848058" cy="848058"/>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1813ABDC-5B87-431F-9E41-C71BADDAAFBD}"/>
              </a:ext>
            </a:extLst>
          </p:cNvPr>
          <p:cNvSpPr txBox="1"/>
          <p:nvPr/>
        </p:nvSpPr>
        <p:spPr>
          <a:xfrm>
            <a:off x="9352507" y="1209864"/>
            <a:ext cx="2620877" cy="2123105"/>
          </a:xfrm>
          <a:prstGeom prst="rect">
            <a:avLst/>
          </a:prstGeom>
          <a:noFill/>
        </p:spPr>
        <p:txBody>
          <a:bodyPr wrap="square" rtlCol="0">
            <a:spAutoFit/>
          </a:bodyPr>
          <a:lstStyle/>
          <a:p>
            <a:pPr defTabSz="914126"/>
            <a:r>
              <a:rPr lang="en-US" sz="1799" b="1" dirty="0">
                <a:solidFill>
                  <a:prstClr val="black"/>
                </a:solidFill>
                <a:latin typeface="Calibri" panose="020F0502020204030204"/>
              </a:rPr>
              <a:t>Common needs</a:t>
            </a:r>
          </a:p>
          <a:p>
            <a:pPr defTabSz="914126"/>
            <a:endParaRPr lang="en-US" sz="1799" dirty="0">
              <a:solidFill>
                <a:prstClr val="black"/>
              </a:solidFill>
              <a:latin typeface="Calibri" panose="020F0502020204030204"/>
            </a:endParaRPr>
          </a:p>
          <a:p>
            <a:pPr marL="285664" indent="-285664" defTabSz="914126">
              <a:buFont typeface="Arial" panose="020B0604020202020204" pitchFamily="34" charset="0"/>
              <a:buChar char="•"/>
            </a:pPr>
            <a:r>
              <a:rPr lang="en-US" sz="1600" dirty="0">
                <a:solidFill>
                  <a:prstClr val="black"/>
                </a:solidFill>
                <a:latin typeface="Calibri" panose="020F0502020204030204"/>
              </a:rPr>
              <a:t>Create application logic</a:t>
            </a:r>
          </a:p>
          <a:p>
            <a:pPr marL="285664" indent="-285664" defTabSz="914126">
              <a:buFont typeface="Arial" panose="020B0604020202020204" pitchFamily="34" charset="0"/>
              <a:buChar char="•"/>
            </a:pPr>
            <a:r>
              <a:rPr lang="en-US" sz="1600" dirty="0">
                <a:solidFill>
                  <a:prstClr val="black"/>
                </a:solidFill>
                <a:latin typeface="Calibri" panose="020F0502020204030204"/>
              </a:rPr>
              <a:t>Insert, update, delete, validate, select data</a:t>
            </a:r>
          </a:p>
          <a:p>
            <a:pPr marL="285664" indent="-285664" defTabSz="914126">
              <a:buFont typeface="Arial" panose="020B0604020202020204" pitchFamily="34" charset="0"/>
              <a:buChar char="•"/>
            </a:pPr>
            <a:r>
              <a:rPr lang="en-US" sz="1600" dirty="0">
                <a:solidFill>
                  <a:prstClr val="black"/>
                </a:solidFill>
                <a:latin typeface="Calibri" panose="020F0502020204030204"/>
              </a:rPr>
              <a:t>Perform validations</a:t>
            </a:r>
          </a:p>
          <a:p>
            <a:pPr marL="285664" indent="-285664" defTabSz="914126">
              <a:buFont typeface="Arial" panose="020B0604020202020204" pitchFamily="34" charset="0"/>
              <a:buChar char="•"/>
            </a:pPr>
            <a:r>
              <a:rPr lang="en-US" sz="1600" dirty="0">
                <a:solidFill>
                  <a:prstClr val="black"/>
                </a:solidFill>
                <a:latin typeface="Calibri" panose="020F0502020204030204"/>
              </a:rPr>
              <a:t>Check customizing</a:t>
            </a:r>
          </a:p>
          <a:p>
            <a:pPr marL="285664" indent="-285664" defTabSz="914126">
              <a:buFont typeface="Arial" panose="020B0604020202020204" pitchFamily="34" charset="0"/>
              <a:buChar char="•"/>
            </a:pPr>
            <a:r>
              <a:rPr lang="en-US" sz="1600" dirty="0">
                <a:solidFill>
                  <a:prstClr val="black"/>
                </a:solidFill>
                <a:latin typeface="Calibri" panose="020F0502020204030204"/>
              </a:rPr>
              <a:t>Handle locks</a:t>
            </a:r>
          </a:p>
        </p:txBody>
      </p:sp>
      <p:sp>
        <p:nvSpPr>
          <p:cNvPr id="30" name="Rectangle 29">
            <a:extLst>
              <a:ext uri="{FF2B5EF4-FFF2-40B4-BE49-F238E27FC236}">
                <a16:creationId xmlns:a16="http://schemas.microsoft.com/office/drawing/2014/main" id="{36669467-46ED-42CF-B3CE-1995990F19B4}"/>
              </a:ext>
            </a:extLst>
          </p:cNvPr>
          <p:cNvSpPr/>
          <p:nvPr/>
        </p:nvSpPr>
        <p:spPr>
          <a:xfrm>
            <a:off x="9352508" y="3763054"/>
            <a:ext cx="2741713" cy="2153875"/>
          </a:xfrm>
          <a:prstGeom prst="rect">
            <a:avLst/>
          </a:prstGeom>
        </p:spPr>
        <p:txBody>
          <a:bodyPr wrap="square">
            <a:spAutoFit/>
          </a:bodyPr>
          <a:lstStyle/>
          <a:p>
            <a:pPr defTabSz="914126"/>
            <a:r>
              <a:rPr lang="en-US" sz="1799" b="1" dirty="0">
                <a:solidFill>
                  <a:prstClr val="black"/>
                </a:solidFill>
                <a:latin typeface="Calibri" panose="020F0502020204030204"/>
              </a:rPr>
              <a:t>Challenges</a:t>
            </a:r>
          </a:p>
          <a:p>
            <a:pPr defTabSz="914126"/>
            <a:endParaRPr lang="en-US" sz="1799" dirty="0">
              <a:solidFill>
                <a:prstClr val="black"/>
              </a:solidFill>
              <a:latin typeface="Calibri" panose="020F0502020204030204"/>
            </a:endParaRPr>
          </a:p>
          <a:p>
            <a:pPr marL="285664" indent="-285664" defTabSz="914126">
              <a:buFont typeface="Arial" panose="020B0604020202020204" pitchFamily="34" charset="0"/>
              <a:buChar char="•"/>
            </a:pPr>
            <a:r>
              <a:rPr lang="en-US" sz="1600" dirty="0">
                <a:solidFill>
                  <a:prstClr val="black"/>
                </a:solidFill>
                <a:latin typeface="Calibri" panose="020F0502020204030204"/>
              </a:rPr>
              <a:t>Thinks differently</a:t>
            </a:r>
          </a:p>
          <a:p>
            <a:pPr marL="285664" indent="-285664" defTabSz="914126">
              <a:buFont typeface="Arial" panose="020B0604020202020204" pitchFamily="34" charset="0"/>
              <a:buChar char="•"/>
            </a:pPr>
            <a:r>
              <a:rPr lang="en-US" sz="1600" dirty="0">
                <a:solidFill>
                  <a:prstClr val="black"/>
                </a:solidFill>
                <a:latin typeface="Calibri" panose="020F0502020204030204"/>
              </a:rPr>
              <a:t>Adapt application code</a:t>
            </a:r>
          </a:p>
          <a:p>
            <a:pPr marL="285664" indent="-285664" defTabSz="914126">
              <a:buFont typeface="Arial" panose="020B0604020202020204" pitchFamily="34" charset="0"/>
              <a:buChar char="•"/>
            </a:pPr>
            <a:r>
              <a:rPr lang="en-US" sz="1600" dirty="0">
                <a:solidFill>
                  <a:prstClr val="black"/>
                </a:solidFill>
                <a:latin typeface="Calibri" panose="020F0502020204030204"/>
              </a:rPr>
              <a:t>High maintenance</a:t>
            </a:r>
          </a:p>
          <a:p>
            <a:pPr marL="285664" indent="-285664" defTabSz="914126">
              <a:buFont typeface="Arial" panose="020B0604020202020204" pitchFamily="34" charset="0"/>
              <a:buChar char="•"/>
            </a:pPr>
            <a:r>
              <a:rPr lang="en-US" sz="1600" dirty="0">
                <a:solidFill>
                  <a:prstClr val="black"/>
                </a:solidFill>
                <a:latin typeface="Calibri" panose="020F0502020204030204"/>
              </a:rPr>
              <a:t>No standardization</a:t>
            </a:r>
          </a:p>
          <a:p>
            <a:pPr marL="285664" indent="-285664" defTabSz="914126">
              <a:buFont typeface="Arial" panose="020B0604020202020204" pitchFamily="34" charset="0"/>
              <a:buChar char="•"/>
            </a:pPr>
            <a:r>
              <a:rPr lang="en-US" sz="1600" dirty="0">
                <a:solidFill>
                  <a:prstClr val="black"/>
                </a:solidFill>
                <a:latin typeface="Calibri" panose="020F0502020204030204"/>
              </a:rPr>
              <a:t>Different coding practices</a:t>
            </a:r>
          </a:p>
          <a:p>
            <a:pPr marL="285664" indent="-285664" defTabSz="914126">
              <a:buFont typeface="Arial" panose="020B0604020202020204" pitchFamily="34" charset="0"/>
              <a:buChar char="•"/>
            </a:pPr>
            <a:r>
              <a:rPr lang="en-US" sz="1600" dirty="0">
                <a:solidFill>
                  <a:prstClr val="black"/>
                </a:solidFill>
                <a:latin typeface="Calibri" panose="020F0502020204030204"/>
              </a:rPr>
              <a:t>Lack of standard</a:t>
            </a:r>
            <a:endParaRPr lang="en-US" sz="1799" dirty="0">
              <a:solidFill>
                <a:prstClr val="black"/>
              </a:solidFill>
              <a:latin typeface="Calibri" panose="020F0502020204030204"/>
            </a:endParaRPr>
          </a:p>
        </p:txBody>
      </p:sp>
    </p:spTree>
    <p:extLst>
      <p:ext uri="{BB962C8B-B14F-4D97-AF65-F5344CB8AC3E}">
        <p14:creationId xmlns:p14="http://schemas.microsoft.com/office/powerpoint/2010/main" val="2655772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 calcmode="lin" valueType="num">
                                      <p:cBhvr additive="base">
                                        <p:cTn id="17" dur="500" fill="hold"/>
                                        <p:tgtEl>
                                          <p:spTgt spid="1028"/>
                                        </p:tgtEl>
                                        <p:attrNameLst>
                                          <p:attrName>ppt_x</p:attrName>
                                        </p:attrNameLst>
                                      </p:cBhvr>
                                      <p:tavLst>
                                        <p:tav tm="0">
                                          <p:val>
                                            <p:strVal val="#ppt_x"/>
                                          </p:val>
                                        </p:tav>
                                        <p:tav tm="100000">
                                          <p:val>
                                            <p:strVal val="#ppt_x"/>
                                          </p:val>
                                        </p:tav>
                                      </p:tavLst>
                                    </p:anim>
                                    <p:anim calcmode="lin" valueType="num">
                                      <p:cBhvr additive="base">
                                        <p:cTn id="18" dur="500" fill="hold"/>
                                        <p:tgtEl>
                                          <p:spTgt spid="102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3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53" presetClass="entr" presetSubtype="16" fill="hold" grpId="0" nodeType="clickEffect">
                                  <p:stCondLst>
                                    <p:cond delay="0"/>
                                  </p:stCondLst>
                                  <p:childTnLst>
                                    <p:set>
                                      <p:cBhvr>
                                        <p:cTn id="86" dur="1" fill="hold">
                                          <p:stCondLst>
                                            <p:cond delay="0"/>
                                          </p:stCondLst>
                                        </p:cTn>
                                        <p:tgtEl>
                                          <p:spTgt spid="29"/>
                                        </p:tgtEl>
                                        <p:attrNameLst>
                                          <p:attrName>style.visibility</p:attrName>
                                        </p:attrNameLst>
                                      </p:cBhvr>
                                      <p:to>
                                        <p:strVal val="visible"/>
                                      </p:to>
                                    </p:set>
                                    <p:anim calcmode="lin" valueType="num">
                                      <p:cBhvr>
                                        <p:cTn id="87" dur="500" fill="hold"/>
                                        <p:tgtEl>
                                          <p:spTgt spid="29"/>
                                        </p:tgtEl>
                                        <p:attrNameLst>
                                          <p:attrName>ppt_w</p:attrName>
                                        </p:attrNameLst>
                                      </p:cBhvr>
                                      <p:tavLst>
                                        <p:tav tm="0">
                                          <p:val>
                                            <p:fltVal val="0"/>
                                          </p:val>
                                        </p:tav>
                                        <p:tav tm="100000">
                                          <p:val>
                                            <p:strVal val="#ppt_w"/>
                                          </p:val>
                                        </p:tav>
                                      </p:tavLst>
                                    </p:anim>
                                    <p:anim calcmode="lin" valueType="num">
                                      <p:cBhvr>
                                        <p:cTn id="88" dur="500" fill="hold"/>
                                        <p:tgtEl>
                                          <p:spTgt spid="29"/>
                                        </p:tgtEl>
                                        <p:attrNameLst>
                                          <p:attrName>ppt_h</p:attrName>
                                        </p:attrNameLst>
                                      </p:cBhvr>
                                      <p:tavLst>
                                        <p:tav tm="0">
                                          <p:val>
                                            <p:fltVal val="0"/>
                                          </p:val>
                                        </p:tav>
                                        <p:tav tm="100000">
                                          <p:val>
                                            <p:strVal val="#ppt_h"/>
                                          </p:val>
                                        </p:tav>
                                      </p:tavLst>
                                    </p:anim>
                                    <p:animEffect transition="in" filter="fade">
                                      <p:cBhvr>
                                        <p:cTn id="89" dur="500"/>
                                        <p:tgtEl>
                                          <p:spTgt spid="29"/>
                                        </p:tgtEl>
                                      </p:cBhvr>
                                    </p:animEffect>
                                  </p:childTnLst>
                                </p:cTn>
                              </p:par>
                            </p:childTnLst>
                          </p:cTn>
                        </p:par>
                      </p:childTnLst>
                    </p:cTn>
                  </p:par>
                  <p:par>
                    <p:cTn id="90" fill="hold">
                      <p:stCondLst>
                        <p:cond delay="indefinite"/>
                      </p:stCondLst>
                      <p:childTnLst>
                        <p:par>
                          <p:cTn id="91" fill="hold">
                            <p:stCondLst>
                              <p:cond delay="0"/>
                            </p:stCondLst>
                            <p:childTnLst>
                              <p:par>
                                <p:cTn id="92" presetID="53" presetClass="entr" presetSubtype="16" fill="hold" grpId="0" nodeType="clickEffect">
                                  <p:stCondLst>
                                    <p:cond delay="0"/>
                                  </p:stCondLst>
                                  <p:childTnLst>
                                    <p:set>
                                      <p:cBhvr>
                                        <p:cTn id="93" dur="1" fill="hold">
                                          <p:stCondLst>
                                            <p:cond delay="0"/>
                                          </p:stCondLst>
                                        </p:cTn>
                                        <p:tgtEl>
                                          <p:spTgt spid="30"/>
                                        </p:tgtEl>
                                        <p:attrNameLst>
                                          <p:attrName>style.visibility</p:attrName>
                                        </p:attrNameLst>
                                      </p:cBhvr>
                                      <p:to>
                                        <p:strVal val="visible"/>
                                      </p:to>
                                    </p:set>
                                    <p:anim calcmode="lin" valueType="num">
                                      <p:cBhvr>
                                        <p:cTn id="94" dur="500" fill="hold"/>
                                        <p:tgtEl>
                                          <p:spTgt spid="30"/>
                                        </p:tgtEl>
                                        <p:attrNameLst>
                                          <p:attrName>ppt_w</p:attrName>
                                        </p:attrNameLst>
                                      </p:cBhvr>
                                      <p:tavLst>
                                        <p:tav tm="0">
                                          <p:val>
                                            <p:fltVal val="0"/>
                                          </p:val>
                                        </p:tav>
                                        <p:tav tm="100000">
                                          <p:val>
                                            <p:strVal val="#ppt_w"/>
                                          </p:val>
                                        </p:tav>
                                      </p:tavLst>
                                    </p:anim>
                                    <p:anim calcmode="lin" valueType="num">
                                      <p:cBhvr>
                                        <p:cTn id="95" dur="500" fill="hold"/>
                                        <p:tgtEl>
                                          <p:spTgt spid="30"/>
                                        </p:tgtEl>
                                        <p:attrNameLst>
                                          <p:attrName>ppt_h</p:attrName>
                                        </p:attrNameLst>
                                      </p:cBhvr>
                                      <p:tavLst>
                                        <p:tav tm="0">
                                          <p:val>
                                            <p:fltVal val="0"/>
                                          </p:val>
                                        </p:tav>
                                        <p:tav tm="100000">
                                          <p:val>
                                            <p:strVal val="#ppt_h"/>
                                          </p:val>
                                        </p:tav>
                                      </p:tavLst>
                                    </p:anim>
                                    <p:animEffect transition="in" filter="fade">
                                      <p:cBhvr>
                                        <p:cTn id="9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3" grpId="0" animBg="1"/>
      <p:bldP spid="16" grpId="0" animBg="1"/>
      <p:bldP spid="17" grpId="0" animBg="1"/>
      <p:bldP spid="18" grpId="0" animBg="1"/>
      <p:bldP spid="19" grpId="0" animBg="1"/>
      <p:bldP spid="20" grpId="0" animBg="1"/>
      <p:bldP spid="21" grpId="0" animBg="1"/>
      <p:bldP spid="22" grpId="0" animBg="1"/>
      <p:bldP spid="4" grpId="0" animBg="1"/>
      <p:bldP spid="23" grpId="0" animBg="1"/>
      <p:bldP spid="5" grpId="0" animBg="1"/>
      <p:bldP spid="32" grpId="0" animBg="1"/>
      <p:bldP spid="33" grpId="0" animBg="1"/>
      <p:bldP spid="34" grpId="0" animBg="1"/>
      <p:bldP spid="29" grpId="0"/>
      <p:bldP spid="3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06" descr="Evolution of the ABAP Programming Model | SAP Blogs"/>
          <p:cNvPicPr>
            <a:picLocks noChangeAspect="1" noChangeArrowheads="1"/>
          </p:cNvPicPr>
          <p:nvPr/>
        </p:nvPicPr>
        <p:blipFill rotWithShape="1">
          <a:blip r:embed="rId2">
            <a:extLst>
              <a:ext uri="{28A0092B-C50C-407E-A947-70E740481C1C}">
                <a14:useLocalDpi xmlns:a14="http://schemas.microsoft.com/office/drawing/2010/main" val="0"/>
              </a:ext>
            </a:extLst>
          </a:blip>
          <a:srcRect t="10345" b="4326"/>
          <a:stretch/>
        </p:blipFill>
        <p:spPr bwMode="auto">
          <a:xfrm>
            <a:off x="617266" y="1268760"/>
            <a:ext cx="10877746" cy="5112568"/>
          </a:xfrm>
          <a:prstGeom prst="rect">
            <a:avLst/>
          </a:prstGeom>
          <a:noFill/>
          <a:extLst>
            <a:ext uri="{909E8E84-426E-40DD-AFC4-6F175D3DCCD1}">
              <a14:hiddenFill xmlns:a14="http://schemas.microsoft.com/office/drawing/2010/main">
                <a:solidFill>
                  <a:srgbClr val="FFFFFF"/>
                </a:solidFill>
              </a14:hiddenFill>
            </a:ext>
          </a:extLst>
        </p:spPr>
      </p:pic>
      <p:sp>
        <p:nvSpPr>
          <p:cNvPr id="21" name="Title 10"/>
          <p:cNvSpPr>
            <a:spLocks noGrp="1"/>
          </p:cNvSpPr>
          <p:nvPr>
            <p:ph type="title"/>
          </p:nvPr>
        </p:nvSpPr>
        <p:spPr>
          <a:xfrm>
            <a:off x="189756" y="260648"/>
            <a:ext cx="10969943" cy="711081"/>
          </a:xfrm>
        </p:spPr>
        <p:txBody>
          <a:bodyPr>
            <a:noAutofit/>
          </a:bodyPr>
          <a:lstStyle/>
          <a:p>
            <a:r>
              <a:rPr lang="en-US" dirty="0">
                <a:latin typeface="Cooper Black" panose="0208090404030B020404" pitchFamily="18" charset="0"/>
              </a:rPr>
              <a:t>Evolution of ABAP Programming Model</a:t>
            </a:r>
          </a:p>
        </p:txBody>
      </p:sp>
      <p:pic>
        <p:nvPicPr>
          <p:cNvPr id="22" name="Picture 21">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23"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Tree>
    <p:extLst>
      <p:ext uri="{BB962C8B-B14F-4D97-AF65-F5344CB8AC3E}">
        <p14:creationId xmlns:p14="http://schemas.microsoft.com/office/powerpoint/2010/main" val="3422833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4801" y="0"/>
            <a:ext cx="10969943" cy="711081"/>
          </a:xfrm>
        </p:spPr>
        <p:txBody>
          <a:bodyPr>
            <a:noAutofit/>
          </a:bodyPr>
          <a:lstStyle/>
          <a:p>
            <a:r>
              <a:rPr lang="en-IN" dirty="0">
                <a:latin typeface="Cooper Black" panose="0208090404030B020404" pitchFamily="18" charset="0"/>
              </a:rPr>
              <a:t>Restful ABAP Programming</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1026" name="Picture 2" descr="C:\Users\Anubhav\AppData\Local\Temp\SNAGHTMLb41d92c.PNG">
            <a:extLst>
              <a:ext uri="{FF2B5EF4-FFF2-40B4-BE49-F238E27FC236}">
                <a16:creationId xmlns:a16="http://schemas.microsoft.com/office/drawing/2014/main" id="{E9822429-87D0-4430-9EB2-2E66584E7C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764" y="699185"/>
            <a:ext cx="10660414" cy="5884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21795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89756" y="165802"/>
            <a:ext cx="10969943" cy="711081"/>
          </a:xfrm>
        </p:spPr>
        <p:txBody>
          <a:bodyPr>
            <a:noAutofit/>
          </a:bodyPr>
          <a:lstStyle/>
          <a:p>
            <a:r>
              <a:rPr lang="en-IN" dirty="0">
                <a:latin typeface="Cooper Black" panose="0208090404030B020404" pitchFamily="18" charset="0"/>
              </a:rPr>
              <a:t>Restful ABAP Programming</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6" name="Rectangle 5"/>
          <p:cNvSpPr/>
          <p:nvPr/>
        </p:nvSpPr>
        <p:spPr>
          <a:xfrm>
            <a:off x="264196" y="962678"/>
            <a:ext cx="10821062" cy="1754326"/>
          </a:xfrm>
          <a:prstGeom prst="rect">
            <a:avLst/>
          </a:prstGeom>
        </p:spPr>
        <p:txBody>
          <a:bodyPr wrap="square">
            <a:spAutoFit/>
          </a:bodyPr>
          <a:lstStyle/>
          <a:p>
            <a:pPr marL="0" marR="0" lvl="0" indent="0" algn="just"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ABAP RESTful programming model defines the architecture for efficient end-to-end development of intrinsically SAP HANA-optimized OData services (such as Fiori apps) in SAP Business Technology Platform ABAP Environment. It supports the development of all types of Fiori applications as well as A2X services. It is based on technologies and frameworks such as Core Data Services (CDS) for defining semantically rich data models and a service model infrastructure for creating OData services with bindings to an OData protocol and ABAP-based application services for custom logic and SAPUI5-based user interfaces .</a:t>
            </a:r>
          </a:p>
        </p:txBody>
      </p:sp>
      <p:sp>
        <p:nvSpPr>
          <p:cNvPr id="8" name="TextBox 7">
            <a:extLst>
              <a:ext uri="{FF2B5EF4-FFF2-40B4-BE49-F238E27FC236}">
                <a16:creationId xmlns:a16="http://schemas.microsoft.com/office/drawing/2014/main" id="{3FB0C4FA-4138-4FBD-A4A5-B9CAD03D9AE6}"/>
              </a:ext>
            </a:extLst>
          </p:cNvPr>
          <p:cNvSpPr txBox="1"/>
          <p:nvPr/>
        </p:nvSpPr>
        <p:spPr>
          <a:xfrm>
            <a:off x="264196" y="2924944"/>
            <a:ext cx="8904453" cy="2031325"/>
          </a:xfrm>
          <a:prstGeom prst="rect">
            <a:avLst/>
          </a:prstGeom>
          <a:noFill/>
        </p:spPr>
        <p:txBody>
          <a:bodyPr wrap="square" rtlCol="0">
            <a:spAutoFit/>
          </a:bodyPr>
          <a:lstStyle/>
          <a:p>
            <a:pPr marL="0" marR="0" lvl="0" indent="0" algn="just" defTabSz="1218987"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The whole architecture is based on</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CDS views – will helps you to create semantically rich data model.</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Business Object here is a node inside a tree data structure which is achieved by using </a:t>
            </a:r>
            <a:r>
              <a:rPr kumimoji="0" lang="en-IN" sz="1800" b="1" i="0" u="none" strike="noStrike" kern="1200" cap="none" spc="0" normalizeH="0" baseline="0" noProof="0" dirty="0">
                <a:ln>
                  <a:noFill/>
                </a:ln>
                <a:solidFill>
                  <a:prstClr val="black"/>
                </a:solidFill>
                <a:effectLst/>
                <a:uLnTx/>
                <a:uFillTx/>
                <a:latin typeface="Calibri"/>
                <a:ea typeface="+mn-ea"/>
                <a:cs typeface="+mn-cs"/>
              </a:rPr>
              <a:t>root </a:t>
            </a:r>
            <a:r>
              <a:rPr kumimoji="0" lang="en-IN" sz="1800" b="0" i="0" u="none" strike="noStrike" kern="1200" cap="none" spc="0" normalizeH="0" baseline="0" noProof="0" dirty="0">
                <a:ln>
                  <a:noFill/>
                </a:ln>
                <a:solidFill>
                  <a:prstClr val="black"/>
                </a:solidFill>
                <a:effectLst/>
                <a:uLnTx/>
                <a:uFillTx/>
                <a:latin typeface="Calibri"/>
                <a:ea typeface="+mn-ea"/>
                <a:cs typeface="+mn-cs"/>
              </a:rPr>
              <a:t>keyword at CDS view level, this is needed only if we want to add transactional capability.</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Finally create a service using service definition and service binding .</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binding will confirm the Purpose of service – API or Fiori.</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UI layer with the Fiori app using elements.</a:t>
            </a: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41596644"/>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89756" y="188640"/>
            <a:ext cx="10969943" cy="711081"/>
          </a:xfrm>
        </p:spPr>
        <p:txBody>
          <a:bodyPr>
            <a:noAutofit/>
          </a:bodyPr>
          <a:lstStyle/>
          <a:p>
            <a:r>
              <a:rPr lang="en-US" dirty="0">
                <a:latin typeface="Cooper Black" panose="0208090404030B020404" pitchFamily="18" charset="0"/>
              </a:rPr>
              <a:t>RAP – The Big picture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4" name="Picture 3">
            <a:extLst>
              <a:ext uri="{FF2B5EF4-FFF2-40B4-BE49-F238E27FC236}">
                <a16:creationId xmlns:a16="http://schemas.microsoft.com/office/drawing/2014/main" id="{8145F746-C7DB-40B4-A495-B7BFD7574BA8}"/>
              </a:ext>
            </a:extLst>
          </p:cNvPr>
          <p:cNvPicPr>
            <a:picLocks noChangeAspect="1"/>
          </p:cNvPicPr>
          <p:nvPr/>
        </p:nvPicPr>
        <p:blipFill>
          <a:blip r:embed="rId3"/>
          <a:stretch>
            <a:fillRect/>
          </a:stretch>
        </p:blipFill>
        <p:spPr>
          <a:xfrm>
            <a:off x="631896" y="1019868"/>
            <a:ext cx="10647606" cy="5421075"/>
          </a:xfrm>
          <a:prstGeom prst="rect">
            <a:avLst/>
          </a:prstGeom>
        </p:spPr>
      </p:pic>
      <p:sp>
        <p:nvSpPr>
          <p:cNvPr id="5" name="Arrow: Chevron 4">
            <a:extLst>
              <a:ext uri="{FF2B5EF4-FFF2-40B4-BE49-F238E27FC236}">
                <a16:creationId xmlns:a16="http://schemas.microsoft.com/office/drawing/2014/main" id="{597E510F-CB67-4E18-9CDA-8EF06C0A864E}"/>
              </a:ext>
            </a:extLst>
          </p:cNvPr>
          <p:cNvSpPr/>
          <p:nvPr/>
        </p:nvSpPr>
        <p:spPr>
          <a:xfrm rot="16200000">
            <a:off x="1348772" y="2774040"/>
            <a:ext cx="480187" cy="637979"/>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596B3169-F93B-41EC-9B8D-D09E4395AC7D}"/>
              </a:ext>
            </a:extLst>
          </p:cNvPr>
          <p:cNvSpPr/>
          <p:nvPr/>
        </p:nvSpPr>
        <p:spPr>
          <a:xfrm rot="16200000">
            <a:off x="1348771" y="5006288"/>
            <a:ext cx="480187" cy="637979"/>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050" name="Picture 2" descr="Want Clipart Consumer Market - Consumer Vs Industrial Marketing, HD Png  Download , Transparent Png Image - PNGitem">
            <a:extLst>
              <a:ext uri="{FF2B5EF4-FFF2-40B4-BE49-F238E27FC236}">
                <a16:creationId xmlns:a16="http://schemas.microsoft.com/office/drawing/2014/main" id="{C9526CD2-7E5F-4561-8043-F3F9F4C7877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14492" y="75925"/>
            <a:ext cx="2736304" cy="943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0599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89756" y="188640"/>
            <a:ext cx="10969943" cy="711081"/>
          </a:xfrm>
        </p:spPr>
        <p:txBody>
          <a:bodyPr>
            <a:noAutofit/>
          </a:bodyPr>
          <a:lstStyle/>
          <a:p>
            <a:r>
              <a:rPr lang="en-US" dirty="0">
                <a:latin typeface="Cooper Black" panose="0208090404030B020404" pitchFamily="18" charset="0"/>
              </a:rPr>
              <a:t>What is a Business Object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2" name="Picture 1">
            <a:extLst>
              <a:ext uri="{FF2B5EF4-FFF2-40B4-BE49-F238E27FC236}">
                <a16:creationId xmlns:a16="http://schemas.microsoft.com/office/drawing/2014/main" id="{67232246-264A-4420-A97D-6B0AB74A15A2}"/>
              </a:ext>
            </a:extLst>
          </p:cNvPr>
          <p:cNvPicPr>
            <a:picLocks noChangeAspect="1"/>
          </p:cNvPicPr>
          <p:nvPr/>
        </p:nvPicPr>
        <p:blipFill>
          <a:blip r:embed="rId3"/>
          <a:stretch>
            <a:fillRect/>
          </a:stretch>
        </p:blipFill>
        <p:spPr>
          <a:xfrm>
            <a:off x="981844" y="1076741"/>
            <a:ext cx="9624894" cy="5395428"/>
          </a:xfrm>
          <a:prstGeom prst="rect">
            <a:avLst/>
          </a:prstGeom>
        </p:spPr>
      </p:pic>
    </p:spTree>
    <p:extLst>
      <p:ext uri="{BB962C8B-B14F-4D97-AF65-F5344CB8AC3E}">
        <p14:creationId xmlns:p14="http://schemas.microsoft.com/office/powerpoint/2010/main" val="184956116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1764" y="187522"/>
            <a:ext cx="10969943" cy="711081"/>
          </a:xfrm>
        </p:spPr>
        <p:txBody>
          <a:bodyPr>
            <a:noAutofit/>
          </a:bodyPr>
          <a:lstStyle/>
          <a:p>
            <a:r>
              <a:rPr lang="en-IN" dirty="0">
                <a:latin typeface="Cooper Black" panose="0208090404030B020404" pitchFamily="18" charset="0"/>
              </a:rPr>
              <a:t>Types of Implementation (Scenario)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Freeform 5">
            <a:extLst>
              <a:ext uri="{FF2B5EF4-FFF2-40B4-BE49-F238E27FC236}">
                <a16:creationId xmlns:a16="http://schemas.microsoft.com/office/drawing/2014/main" id="{C812C73A-9956-4D1F-9859-3FF7E57A3189}"/>
              </a:ext>
            </a:extLst>
          </p:cNvPr>
          <p:cNvSpPr>
            <a:spLocks/>
          </p:cNvSpPr>
          <p:nvPr/>
        </p:nvSpPr>
        <p:spPr bwMode="auto">
          <a:xfrm>
            <a:off x="5530750" y="1499281"/>
            <a:ext cx="4476128" cy="2349367"/>
          </a:xfrm>
          <a:custGeom>
            <a:avLst/>
            <a:gdLst>
              <a:gd name="T0" fmla="*/ 2446 w 2614"/>
              <a:gd name="T1" fmla="*/ 906 h 1372"/>
              <a:gd name="T2" fmla="*/ 2446 w 2614"/>
              <a:gd name="T3" fmla="*/ 0 h 1372"/>
              <a:gd name="T4" fmla="*/ 0 w 2614"/>
              <a:gd name="T5" fmla="*/ 0 h 1372"/>
              <a:gd name="T6" fmla="*/ 0 w 2614"/>
              <a:gd name="T7" fmla="*/ 1203 h 1372"/>
              <a:gd name="T8" fmla="*/ 601 w 2614"/>
              <a:gd name="T9" fmla="*/ 1203 h 1372"/>
              <a:gd name="T10" fmla="*/ 601 w 2614"/>
              <a:gd name="T11" fmla="*/ 600 h 1372"/>
              <a:gd name="T12" fmla="*/ 1845 w 2614"/>
              <a:gd name="T13" fmla="*/ 600 h 1372"/>
              <a:gd name="T14" fmla="*/ 1845 w 2614"/>
              <a:gd name="T15" fmla="*/ 906 h 1372"/>
              <a:gd name="T16" fmla="*/ 1681 w 2614"/>
              <a:gd name="T17" fmla="*/ 906 h 1372"/>
              <a:gd name="T18" fmla="*/ 2148 w 2614"/>
              <a:gd name="T19" fmla="*/ 1372 h 1372"/>
              <a:gd name="T20" fmla="*/ 2614 w 2614"/>
              <a:gd name="T21" fmla="*/ 906 h 1372"/>
              <a:gd name="T22" fmla="*/ 2446 w 2614"/>
              <a:gd name="T23" fmla="*/ 906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4" h="1372">
                <a:moveTo>
                  <a:pt x="2446" y="906"/>
                </a:moveTo>
                <a:lnTo>
                  <a:pt x="2446" y="0"/>
                </a:lnTo>
                <a:lnTo>
                  <a:pt x="0" y="0"/>
                </a:lnTo>
                <a:lnTo>
                  <a:pt x="0" y="1203"/>
                </a:lnTo>
                <a:lnTo>
                  <a:pt x="601" y="1203"/>
                </a:lnTo>
                <a:lnTo>
                  <a:pt x="601" y="600"/>
                </a:lnTo>
                <a:lnTo>
                  <a:pt x="1845" y="600"/>
                </a:lnTo>
                <a:lnTo>
                  <a:pt x="1845" y="906"/>
                </a:lnTo>
                <a:lnTo>
                  <a:pt x="1681" y="906"/>
                </a:lnTo>
                <a:lnTo>
                  <a:pt x="2148" y="1372"/>
                </a:lnTo>
                <a:lnTo>
                  <a:pt x="2614" y="906"/>
                </a:lnTo>
                <a:lnTo>
                  <a:pt x="2446" y="906"/>
                </a:lnTo>
                <a:close/>
              </a:path>
            </a:pathLst>
          </a:custGeom>
          <a:gradFill flip="none" rotWithShape="1">
            <a:gsLst>
              <a:gs pos="0">
                <a:schemeClr val="accent5"/>
              </a:gs>
              <a:gs pos="100000">
                <a:schemeClr val="accent6"/>
              </a:gs>
            </a:gsLst>
            <a:lin ang="1080000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7" name="TextBox 9">
            <a:extLst>
              <a:ext uri="{FF2B5EF4-FFF2-40B4-BE49-F238E27FC236}">
                <a16:creationId xmlns:a16="http://schemas.microsoft.com/office/drawing/2014/main" id="{62093AE4-15FE-409E-BC9F-2C8F67E70FD3}"/>
              </a:ext>
            </a:extLst>
          </p:cNvPr>
          <p:cNvSpPr txBox="1"/>
          <p:nvPr/>
        </p:nvSpPr>
        <p:spPr>
          <a:xfrm>
            <a:off x="655320" y="1124744"/>
            <a:ext cx="2947456" cy="398382"/>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IN" sz="2000" b="1" dirty="0">
                <a:ea typeface="Open Sans" panose="020B0606030504020204" pitchFamily="34" charset="0"/>
                <a:cs typeface="Open Sans" panose="020B0606030504020204" pitchFamily="34" charset="0"/>
              </a:rPr>
              <a:t>Brownfield Implementation</a:t>
            </a:r>
          </a:p>
        </p:txBody>
      </p:sp>
      <p:sp>
        <p:nvSpPr>
          <p:cNvPr id="8" name="Rectangle 7">
            <a:extLst>
              <a:ext uri="{FF2B5EF4-FFF2-40B4-BE49-F238E27FC236}">
                <a16:creationId xmlns:a16="http://schemas.microsoft.com/office/drawing/2014/main" id="{F3E95384-7CF8-43EE-87C2-4CC5D12DF633}"/>
              </a:ext>
            </a:extLst>
          </p:cNvPr>
          <p:cNvSpPr/>
          <p:nvPr/>
        </p:nvSpPr>
        <p:spPr>
          <a:xfrm>
            <a:off x="655320" y="1535342"/>
            <a:ext cx="4266557" cy="2062103"/>
          </a:xfrm>
          <a:prstGeom prst="rect">
            <a:avLst/>
          </a:prstGeom>
        </p:spPr>
        <p:txBody>
          <a:bodyPr wrap="square" lIns="0" rIns="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sz="1600" dirty="0"/>
              <a:t>Is used when we want to create a transactional application which can insert, update, delete data</a:t>
            </a:r>
            <a:r>
              <a:rPr lang="en-IN" sz="1600" dirty="0"/>
              <a:t> from the system by writing your own logic</a:t>
            </a:r>
          </a:p>
          <a:p>
            <a:pPr marL="342900" indent="-342900" algn="just">
              <a:buFont typeface="Arial" panose="020B0604020202020204" pitchFamily="34" charset="0"/>
              <a:buChar char="•"/>
            </a:pPr>
            <a:r>
              <a:rPr lang="en-IN" sz="1600" dirty="0"/>
              <a:t>You already have Business logic with you and you want to use that business logic to perform transactional capability</a:t>
            </a:r>
          </a:p>
          <a:p>
            <a:pPr marL="342900" indent="-342900" algn="just">
              <a:buFont typeface="Arial" panose="020B0604020202020204" pitchFamily="34" charset="0"/>
              <a:buChar char="•"/>
            </a:pPr>
            <a:r>
              <a:rPr lang="en-IN" sz="1600" dirty="0"/>
              <a:t>You are own your own to manage your implementation.</a:t>
            </a:r>
            <a:endParaRPr lang="en-US" sz="1600" dirty="0"/>
          </a:p>
        </p:txBody>
      </p:sp>
      <p:sp>
        <p:nvSpPr>
          <p:cNvPr id="9" name="TextBox 12">
            <a:extLst>
              <a:ext uri="{FF2B5EF4-FFF2-40B4-BE49-F238E27FC236}">
                <a16:creationId xmlns:a16="http://schemas.microsoft.com/office/drawing/2014/main" id="{7DE1A013-FD86-4CD6-A796-D04B0648F151}"/>
              </a:ext>
            </a:extLst>
          </p:cNvPr>
          <p:cNvSpPr txBox="1"/>
          <p:nvPr/>
        </p:nvSpPr>
        <p:spPr>
          <a:xfrm>
            <a:off x="7575792" y="3849075"/>
            <a:ext cx="2911108" cy="400110"/>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sz="2000" b="1" dirty="0">
                <a:ea typeface="Open Sans" panose="020B0606030504020204" pitchFamily="34" charset="0"/>
                <a:cs typeface="Open Sans" panose="020B0606030504020204" pitchFamily="34" charset="0"/>
              </a:rPr>
              <a:t>Greenfield Implementation</a:t>
            </a:r>
          </a:p>
        </p:txBody>
      </p:sp>
      <p:sp>
        <p:nvSpPr>
          <p:cNvPr id="10" name="Rectangle 9">
            <a:extLst>
              <a:ext uri="{FF2B5EF4-FFF2-40B4-BE49-F238E27FC236}">
                <a16:creationId xmlns:a16="http://schemas.microsoft.com/office/drawing/2014/main" id="{43989EB4-EA79-4BCE-8BD6-9212FF2E4C42}"/>
              </a:ext>
            </a:extLst>
          </p:cNvPr>
          <p:cNvSpPr/>
          <p:nvPr/>
        </p:nvSpPr>
        <p:spPr>
          <a:xfrm>
            <a:off x="7516800" y="4255991"/>
            <a:ext cx="4235785" cy="1815882"/>
          </a:xfrm>
          <a:prstGeom prst="rect">
            <a:avLst/>
          </a:prstGeom>
        </p:spPr>
        <p:txBody>
          <a:bodyPr wrap="square" lIns="0" rIns="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sz="1600" dirty="0"/>
              <a:t>Is used when we want to create a transactional application which can insert, update, delete data</a:t>
            </a:r>
            <a:r>
              <a:rPr lang="en-IN" sz="1600" dirty="0"/>
              <a:t> from the system by using the framework provided implementation</a:t>
            </a:r>
          </a:p>
          <a:p>
            <a:pPr marL="342900" indent="-342900" algn="just">
              <a:buFont typeface="Arial" panose="020B0604020202020204" pitchFamily="34" charset="0"/>
              <a:buChar char="•"/>
            </a:pPr>
            <a:r>
              <a:rPr lang="en-IN" sz="1600" dirty="0"/>
              <a:t>You do not have Business logic with you and you want system to create business logic for you automatically.</a:t>
            </a:r>
            <a:endParaRPr lang="en-US" sz="1600" dirty="0"/>
          </a:p>
        </p:txBody>
      </p:sp>
      <p:sp>
        <p:nvSpPr>
          <p:cNvPr id="12" name="TextBox 15">
            <a:extLst>
              <a:ext uri="{FF2B5EF4-FFF2-40B4-BE49-F238E27FC236}">
                <a16:creationId xmlns:a16="http://schemas.microsoft.com/office/drawing/2014/main" id="{A009ED27-FB19-4745-9285-92503B72B635}"/>
              </a:ext>
            </a:extLst>
          </p:cNvPr>
          <p:cNvSpPr txBox="1"/>
          <p:nvPr/>
        </p:nvSpPr>
        <p:spPr>
          <a:xfrm>
            <a:off x="5856458" y="1774887"/>
            <a:ext cx="3484995" cy="461665"/>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02. Managed Scenario</a:t>
            </a:r>
          </a:p>
        </p:txBody>
      </p:sp>
      <p:sp>
        <p:nvSpPr>
          <p:cNvPr id="13" name="Freeform 12">
            <a:extLst>
              <a:ext uri="{FF2B5EF4-FFF2-40B4-BE49-F238E27FC236}">
                <a16:creationId xmlns:a16="http://schemas.microsoft.com/office/drawing/2014/main" id="{E436047F-6378-48BF-921F-A07B3F315FD8}"/>
              </a:ext>
            </a:extLst>
          </p:cNvPr>
          <p:cNvSpPr>
            <a:spLocks noEditPoints="1"/>
          </p:cNvSpPr>
          <p:nvPr/>
        </p:nvSpPr>
        <p:spPr bwMode="auto">
          <a:xfrm>
            <a:off x="8987132" y="2883436"/>
            <a:ext cx="410874" cy="360228"/>
          </a:xfrm>
          <a:custGeom>
            <a:avLst/>
            <a:gdLst>
              <a:gd name="T0" fmla="*/ 1491 w 1536"/>
              <a:gd name="T1" fmla="*/ 180 h 1350"/>
              <a:gd name="T2" fmla="*/ 1491 w 1536"/>
              <a:gd name="T3" fmla="*/ 180 h 1350"/>
              <a:gd name="T4" fmla="*/ 1083 w 1536"/>
              <a:gd name="T5" fmla="*/ 180 h 1350"/>
              <a:gd name="T6" fmla="*/ 1083 w 1536"/>
              <a:gd name="T7" fmla="*/ 135 h 1350"/>
              <a:gd name="T8" fmla="*/ 948 w 1536"/>
              <a:gd name="T9" fmla="*/ 0 h 1350"/>
              <a:gd name="T10" fmla="*/ 588 w 1536"/>
              <a:gd name="T11" fmla="*/ 0 h 1350"/>
              <a:gd name="T12" fmla="*/ 453 w 1536"/>
              <a:gd name="T13" fmla="*/ 135 h 1350"/>
              <a:gd name="T14" fmla="*/ 453 w 1536"/>
              <a:gd name="T15" fmla="*/ 180 h 1350"/>
              <a:gd name="T16" fmla="*/ 45 w 1536"/>
              <a:gd name="T17" fmla="*/ 180 h 1350"/>
              <a:gd name="T18" fmla="*/ 0 w 1536"/>
              <a:gd name="T19" fmla="*/ 225 h 1350"/>
              <a:gd name="T20" fmla="*/ 0 w 1536"/>
              <a:gd name="T21" fmla="*/ 1215 h 1350"/>
              <a:gd name="T22" fmla="*/ 135 w 1536"/>
              <a:gd name="T23" fmla="*/ 1350 h 1350"/>
              <a:gd name="T24" fmla="*/ 1401 w 1536"/>
              <a:gd name="T25" fmla="*/ 1350 h 1350"/>
              <a:gd name="T26" fmla="*/ 1536 w 1536"/>
              <a:gd name="T27" fmla="*/ 1215 h 1350"/>
              <a:gd name="T28" fmla="*/ 1536 w 1536"/>
              <a:gd name="T29" fmla="*/ 226 h 1350"/>
              <a:gd name="T30" fmla="*/ 1536 w 1536"/>
              <a:gd name="T31" fmla="*/ 226 h 1350"/>
              <a:gd name="T32" fmla="*/ 1491 w 1536"/>
              <a:gd name="T33" fmla="*/ 180 h 1350"/>
              <a:gd name="T34" fmla="*/ 543 w 1536"/>
              <a:gd name="T35" fmla="*/ 135 h 1350"/>
              <a:gd name="T36" fmla="*/ 588 w 1536"/>
              <a:gd name="T37" fmla="*/ 90 h 1350"/>
              <a:gd name="T38" fmla="*/ 948 w 1536"/>
              <a:gd name="T39" fmla="*/ 90 h 1350"/>
              <a:gd name="T40" fmla="*/ 993 w 1536"/>
              <a:gd name="T41" fmla="*/ 135 h 1350"/>
              <a:gd name="T42" fmla="*/ 993 w 1536"/>
              <a:gd name="T43" fmla="*/ 180 h 1350"/>
              <a:gd name="T44" fmla="*/ 543 w 1536"/>
              <a:gd name="T45" fmla="*/ 180 h 1350"/>
              <a:gd name="T46" fmla="*/ 543 w 1536"/>
              <a:gd name="T47" fmla="*/ 135 h 1350"/>
              <a:gd name="T48" fmla="*/ 1429 w 1536"/>
              <a:gd name="T49" fmla="*/ 270 h 1350"/>
              <a:gd name="T50" fmla="*/ 1289 w 1536"/>
              <a:gd name="T51" fmla="*/ 689 h 1350"/>
              <a:gd name="T52" fmla="*/ 1246 w 1536"/>
              <a:gd name="T53" fmla="*/ 720 h 1350"/>
              <a:gd name="T54" fmla="*/ 993 w 1536"/>
              <a:gd name="T55" fmla="*/ 720 h 1350"/>
              <a:gd name="T56" fmla="*/ 993 w 1536"/>
              <a:gd name="T57" fmla="*/ 675 h 1350"/>
              <a:gd name="T58" fmla="*/ 948 w 1536"/>
              <a:gd name="T59" fmla="*/ 630 h 1350"/>
              <a:gd name="T60" fmla="*/ 588 w 1536"/>
              <a:gd name="T61" fmla="*/ 630 h 1350"/>
              <a:gd name="T62" fmla="*/ 543 w 1536"/>
              <a:gd name="T63" fmla="*/ 675 h 1350"/>
              <a:gd name="T64" fmla="*/ 543 w 1536"/>
              <a:gd name="T65" fmla="*/ 720 h 1350"/>
              <a:gd name="T66" fmla="*/ 290 w 1536"/>
              <a:gd name="T67" fmla="*/ 720 h 1350"/>
              <a:gd name="T68" fmla="*/ 247 w 1536"/>
              <a:gd name="T69" fmla="*/ 689 h 1350"/>
              <a:gd name="T70" fmla="*/ 107 w 1536"/>
              <a:gd name="T71" fmla="*/ 270 h 1350"/>
              <a:gd name="T72" fmla="*/ 1429 w 1536"/>
              <a:gd name="T73" fmla="*/ 270 h 1350"/>
              <a:gd name="T74" fmla="*/ 903 w 1536"/>
              <a:gd name="T75" fmla="*/ 720 h 1350"/>
              <a:gd name="T76" fmla="*/ 903 w 1536"/>
              <a:gd name="T77" fmla="*/ 810 h 1350"/>
              <a:gd name="T78" fmla="*/ 633 w 1536"/>
              <a:gd name="T79" fmla="*/ 810 h 1350"/>
              <a:gd name="T80" fmla="*/ 633 w 1536"/>
              <a:gd name="T81" fmla="*/ 720 h 1350"/>
              <a:gd name="T82" fmla="*/ 903 w 1536"/>
              <a:gd name="T83" fmla="*/ 720 h 1350"/>
              <a:gd name="T84" fmla="*/ 1446 w 1536"/>
              <a:gd name="T85" fmla="*/ 1215 h 1350"/>
              <a:gd name="T86" fmla="*/ 1401 w 1536"/>
              <a:gd name="T87" fmla="*/ 1260 h 1350"/>
              <a:gd name="T88" fmla="*/ 135 w 1536"/>
              <a:gd name="T89" fmla="*/ 1260 h 1350"/>
              <a:gd name="T90" fmla="*/ 90 w 1536"/>
              <a:gd name="T91" fmla="*/ 1215 h 1350"/>
              <a:gd name="T92" fmla="*/ 90 w 1536"/>
              <a:gd name="T93" fmla="*/ 502 h 1350"/>
              <a:gd name="T94" fmla="*/ 162 w 1536"/>
              <a:gd name="T95" fmla="*/ 718 h 1350"/>
              <a:gd name="T96" fmla="*/ 290 w 1536"/>
              <a:gd name="T97" fmla="*/ 810 h 1350"/>
              <a:gd name="T98" fmla="*/ 543 w 1536"/>
              <a:gd name="T99" fmla="*/ 810 h 1350"/>
              <a:gd name="T100" fmla="*/ 543 w 1536"/>
              <a:gd name="T101" fmla="*/ 855 h 1350"/>
              <a:gd name="T102" fmla="*/ 588 w 1536"/>
              <a:gd name="T103" fmla="*/ 900 h 1350"/>
              <a:gd name="T104" fmla="*/ 948 w 1536"/>
              <a:gd name="T105" fmla="*/ 900 h 1350"/>
              <a:gd name="T106" fmla="*/ 993 w 1536"/>
              <a:gd name="T107" fmla="*/ 855 h 1350"/>
              <a:gd name="T108" fmla="*/ 993 w 1536"/>
              <a:gd name="T109" fmla="*/ 810 h 1350"/>
              <a:gd name="T110" fmla="*/ 1246 w 1536"/>
              <a:gd name="T111" fmla="*/ 810 h 1350"/>
              <a:gd name="T112" fmla="*/ 1374 w 1536"/>
              <a:gd name="T113" fmla="*/ 718 h 1350"/>
              <a:gd name="T114" fmla="*/ 1446 w 1536"/>
              <a:gd name="T115" fmla="*/ 502 h 1350"/>
              <a:gd name="T116" fmla="*/ 1446 w 1536"/>
              <a:gd name="T117" fmla="*/ 1215 h 1350"/>
              <a:gd name="T118" fmla="*/ 1446 w 1536"/>
              <a:gd name="T119" fmla="*/ 1215 h 1350"/>
              <a:gd name="T120" fmla="*/ 1446 w 1536"/>
              <a:gd name="T121" fmla="*/ 1215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36" h="1350">
                <a:moveTo>
                  <a:pt x="1491" y="180"/>
                </a:moveTo>
                <a:cubicBezTo>
                  <a:pt x="1491" y="180"/>
                  <a:pt x="1491" y="180"/>
                  <a:pt x="1491" y="180"/>
                </a:cubicBezTo>
                <a:cubicBezTo>
                  <a:pt x="1083" y="180"/>
                  <a:pt x="1083" y="180"/>
                  <a:pt x="1083" y="180"/>
                </a:cubicBezTo>
                <a:cubicBezTo>
                  <a:pt x="1083" y="135"/>
                  <a:pt x="1083" y="135"/>
                  <a:pt x="1083" y="135"/>
                </a:cubicBezTo>
                <a:cubicBezTo>
                  <a:pt x="1083" y="61"/>
                  <a:pt x="1022" y="0"/>
                  <a:pt x="948" y="0"/>
                </a:cubicBezTo>
                <a:cubicBezTo>
                  <a:pt x="588" y="0"/>
                  <a:pt x="588" y="0"/>
                  <a:pt x="588" y="0"/>
                </a:cubicBezTo>
                <a:cubicBezTo>
                  <a:pt x="514" y="0"/>
                  <a:pt x="453" y="61"/>
                  <a:pt x="453" y="135"/>
                </a:cubicBezTo>
                <a:cubicBezTo>
                  <a:pt x="453" y="180"/>
                  <a:pt x="453" y="180"/>
                  <a:pt x="453" y="180"/>
                </a:cubicBezTo>
                <a:cubicBezTo>
                  <a:pt x="45" y="180"/>
                  <a:pt x="45" y="180"/>
                  <a:pt x="45" y="180"/>
                </a:cubicBezTo>
                <a:cubicBezTo>
                  <a:pt x="20" y="180"/>
                  <a:pt x="0" y="201"/>
                  <a:pt x="0" y="225"/>
                </a:cubicBezTo>
                <a:cubicBezTo>
                  <a:pt x="0" y="1215"/>
                  <a:pt x="0" y="1215"/>
                  <a:pt x="0" y="1215"/>
                </a:cubicBezTo>
                <a:cubicBezTo>
                  <a:pt x="0" y="1289"/>
                  <a:pt x="61" y="1350"/>
                  <a:pt x="135" y="1350"/>
                </a:cubicBezTo>
                <a:cubicBezTo>
                  <a:pt x="1401" y="1350"/>
                  <a:pt x="1401" y="1350"/>
                  <a:pt x="1401" y="1350"/>
                </a:cubicBezTo>
                <a:cubicBezTo>
                  <a:pt x="1475" y="1350"/>
                  <a:pt x="1536" y="1289"/>
                  <a:pt x="1536" y="1215"/>
                </a:cubicBezTo>
                <a:cubicBezTo>
                  <a:pt x="1536" y="226"/>
                  <a:pt x="1536" y="226"/>
                  <a:pt x="1536" y="226"/>
                </a:cubicBezTo>
                <a:cubicBezTo>
                  <a:pt x="1536" y="226"/>
                  <a:pt x="1536" y="226"/>
                  <a:pt x="1536" y="226"/>
                </a:cubicBezTo>
                <a:cubicBezTo>
                  <a:pt x="1534" y="196"/>
                  <a:pt x="1516" y="180"/>
                  <a:pt x="1491" y="180"/>
                </a:cubicBezTo>
                <a:close/>
                <a:moveTo>
                  <a:pt x="543" y="135"/>
                </a:moveTo>
                <a:cubicBezTo>
                  <a:pt x="543" y="110"/>
                  <a:pt x="563" y="90"/>
                  <a:pt x="588" y="90"/>
                </a:cubicBezTo>
                <a:cubicBezTo>
                  <a:pt x="948" y="90"/>
                  <a:pt x="948" y="90"/>
                  <a:pt x="948" y="90"/>
                </a:cubicBezTo>
                <a:cubicBezTo>
                  <a:pt x="973" y="90"/>
                  <a:pt x="993" y="110"/>
                  <a:pt x="993" y="135"/>
                </a:cubicBezTo>
                <a:cubicBezTo>
                  <a:pt x="993" y="180"/>
                  <a:pt x="993" y="180"/>
                  <a:pt x="993" y="180"/>
                </a:cubicBezTo>
                <a:cubicBezTo>
                  <a:pt x="543" y="180"/>
                  <a:pt x="543" y="180"/>
                  <a:pt x="543" y="180"/>
                </a:cubicBezTo>
                <a:lnTo>
                  <a:pt x="543" y="135"/>
                </a:lnTo>
                <a:close/>
                <a:moveTo>
                  <a:pt x="1429" y="270"/>
                </a:moveTo>
                <a:cubicBezTo>
                  <a:pt x="1289" y="689"/>
                  <a:pt x="1289" y="689"/>
                  <a:pt x="1289" y="689"/>
                </a:cubicBezTo>
                <a:cubicBezTo>
                  <a:pt x="1283" y="708"/>
                  <a:pt x="1266" y="720"/>
                  <a:pt x="1246" y="720"/>
                </a:cubicBezTo>
                <a:cubicBezTo>
                  <a:pt x="993" y="720"/>
                  <a:pt x="993" y="720"/>
                  <a:pt x="993" y="720"/>
                </a:cubicBezTo>
                <a:cubicBezTo>
                  <a:pt x="993" y="675"/>
                  <a:pt x="993" y="675"/>
                  <a:pt x="993" y="675"/>
                </a:cubicBezTo>
                <a:cubicBezTo>
                  <a:pt x="993" y="650"/>
                  <a:pt x="973" y="630"/>
                  <a:pt x="948" y="630"/>
                </a:cubicBezTo>
                <a:cubicBezTo>
                  <a:pt x="588" y="630"/>
                  <a:pt x="588" y="630"/>
                  <a:pt x="588" y="630"/>
                </a:cubicBezTo>
                <a:cubicBezTo>
                  <a:pt x="563" y="630"/>
                  <a:pt x="543" y="650"/>
                  <a:pt x="543" y="675"/>
                </a:cubicBezTo>
                <a:cubicBezTo>
                  <a:pt x="543" y="720"/>
                  <a:pt x="543" y="720"/>
                  <a:pt x="543" y="720"/>
                </a:cubicBezTo>
                <a:cubicBezTo>
                  <a:pt x="290" y="720"/>
                  <a:pt x="290" y="720"/>
                  <a:pt x="290" y="720"/>
                </a:cubicBezTo>
                <a:cubicBezTo>
                  <a:pt x="270" y="720"/>
                  <a:pt x="253" y="708"/>
                  <a:pt x="247" y="689"/>
                </a:cubicBezTo>
                <a:cubicBezTo>
                  <a:pt x="107" y="270"/>
                  <a:pt x="107" y="270"/>
                  <a:pt x="107" y="270"/>
                </a:cubicBezTo>
                <a:lnTo>
                  <a:pt x="1429" y="270"/>
                </a:lnTo>
                <a:close/>
                <a:moveTo>
                  <a:pt x="903" y="720"/>
                </a:moveTo>
                <a:cubicBezTo>
                  <a:pt x="903" y="810"/>
                  <a:pt x="903" y="810"/>
                  <a:pt x="903" y="810"/>
                </a:cubicBezTo>
                <a:cubicBezTo>
                  <a:pt x="633" y="810"/>
                  <a:pt x="633" y="810"/>
                  <a:pt x="633" y="810"/>
                </a:cubicBezTo>
                <a:cubicBezTo>
                  <a:pt x="633" y="720"/>
                  <a:pt x="633" y="720"/>
                  <a:pt x="633" y="720"/>
                </a:cubicBezTo>
                <a:lnTo>
                  <a:pt x="903" y="720"/>
                </a:lnTo>
                <a:close/>
                <a:moveTo>
                  <a:pt x="1446" y="1215"/>
                </a:moveTo>
                <a:cubicBezTo>
                  <a:pt x="1446" y="1240"/>
                  <a:pt x="1426" y="1260"/>
                  <a:pt x="1401" y="1260"/>
                </a:cubicBezTo>
                <a:cubicBezTo>
                  <a:pt x="135" y="1260"/>
                  <a:pt x="135" y="1260"/>
                  <a:pt x="135" y="1260"/>
                </a:cubicBezTo>
                <a:cubicBezTo>
                  <a:pt x="110" y="1260"/>
                  <a:pt x="90" y="1240"/>
                  <a:pt x="90" y="1215"/>
                </a:cubicBezTo>
                <a:cubicBezTo>
                  <a:pt x="90" y="502"/>
                  <a:pt x="90" y="502"/>
                  <a:pt x="90" y="502"/>
                </a:cubicBezTo>
                <a:cubicBezTo>
                  <a:pt x="162" y="718"/>
                  <a:pt x="162" y="718"/>
                  <a:pt x="162" y="718"/>
                </a:cubicBezTo>
                <a:cubicBezTo>
                  <a:pt x="180" y="773"/>
                  <a:pt x="232" y="810"/>
                  <a:pt x="290" y="810"/>
                </a:cubicBezTo>
                <a:cubicBezTo>
                  <a:pt x="543" y="810"/>
                  <a:pt x="543" y="810"/>
                  <a:pt x="543" y="810"/>
                </a:cubicBezTo>
                <a:cubicBezTo>
                  <a:pt x="543" y="855"/>
                  <a:pt x="543" y="855"/>
                  <a:pt x="543" y="855"/>
                </a:cubicBezTo>
                <a:cubicBezTo>
                  <a:pt x="543" y="880"/>
                  <a:pt x="563" y="900"/>
                  <a:pt x="588" y="900"/>
                </a:cubicBezTo>
                <a:cubicBezTo>
                  <a:pt x="948" y="900"/>
                  <a:pt x="948" y="900"/>
                  <a:pt x="948" y="900"/>
                </a:cubicBezTo>
                <a:cubicBezTo>
                  <a:pt x="973" y="900"/>
                  <a:pt x="993" y="880"/>
                  <a:pt x="993" y="855"/>
                </a:cubicBezTo>
                <a:cubicBezTo>
                  <a:pt x="993" y="810"/>
                  <a:pt x="993" y="810"/>
                  <a:pt x="993" y="810"/>
                </a:cubicBezTo>
                <a:cubicBezTo>
                  <a:pt x="1246" y="810"/>
                  <a:pt x="1246" y="810"/>
                  <a:pt x="1246" y="810"/>
                </a:cubicBezTo>
                <a:cubicBezTo>
                  <a:pt x="1304" y="810"/>
                  <a:pt x="1356" y="773"/>
                  <a:pt x="1374" y="718"/>
                </a:cubicBezTo>
                <a:cubicBezTo>
                  <a:pt x="1446" y="502"/>
                  <a:pt x="1446" y="502"/>
                  <a:pt x="1446" y="502"/>
                </a:cubicBezTo>
                <a:lnTo>
                  <a:pt x="1446" y="1215"/>
                </a:lnTo>
                <a:close/>
                <a:moveTo>
                  <a:pt x="1446" y="1215"/>
                </a:moveTo>
                <a:cubicBezTo>
                  <a:pt x="1446" y="1215"/>
                  <a:pt x="1446" y="1215"/>
                  <a:pt x="1446" y="121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14" name="Freeform 13">
            <a:extLst>
              <a:ext uri="{FF2B5EF4-FFF2-40B4-BE49-F238E27FC236}">
                <a16:creationId xmlns:a16="http://schemas.microsoft.com/office/drawing/2014/main" id="{92CFA4B2-EC30-43A3-967B-EF254A19D017}"/>
              </a:ext>
            </a:extLst>
          </p:cNvPr>
          <p:cNvSpPr>
            <a:spLocks/>
          </p:cNvSpPr>
          <p:nvPr/>
        </p:nvSpPr>
        <p:spPr bwMode="auto">
          <a:xfrm>
            <a:off x="2075193" y="3293841"/>
            <a:ext cx="4484690" cy="2385328"/>
          </a:xfrm>
          <a:custGeom>
            <a:avLst/>
            <a:gdLst>
              <a:gd name="T0" fmla="*/ 2018 w 2619"/>
              <a:gd name="T1" fmla="*/ 191 h 1393"/>
              <a:gd name="T2" fmla="*/ 2018 w 2619"/>
              <a:gd name="T3" fmla="*/ 794 h 1393"/>
              <a:gd name="T4" fmla="*/ 773 w 2619"/>
              <a:gd name="T5" fmla="*/ 794 h 1393"/>
              <a:gd name="T6" fmla="*/ 773 w 2619"/>
              <a:gd name="T7" fmla="*/ 467 h 1393"/>
              <a:gd name="T8" fmla="*/ 933 w 2619"/>
              <a:gd name="T9" fmla="*/ 467 h 1393"/>
              <a:gd name="T10" fmla="*/ 467 w 2619"/>
              <a:gd name="T11" fmla="*/ 0 h 1393"/>
              <a:gd name="T12" fmla="*/ 0 w 2619"/>
              <a:gd name="T13" fmla="*/ 467 h 1393"/>
              <a:gd name="T14" fmla="*/ 172 w 2619"/>
              <a:gd name="T15" fmla="*/ 467 h 1393"/>
              <a:gd name="T16" fmla="*/ 172 w 2619"/>
              <a:gd name="T17" fmla="*/ 1393 h 1393"/>
              <a:gd name="T18" fmla="*/ 2619 w 2619"/>
              <a:gd name="T19" fmla="*/ 1393 h 1393"/>
              <a:gd name="T20" fmla="*/ 2619 w 2619"/>
              <a:gd name="T21" fmla="*/ 191 h 1393"/>
              <a:gd name="T22" fmla="*/ 2018 w 2619"/>
              <a:gd name="T23" fmla="*/ 191 h 1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9" h="1393">
                <a:moveTo>
                  <a:pt x="2018" y="191"/>
                </a:moveTo>
                <a:lnTo>
                  <a:pt x="2018" y="794"/>
                </a:lnTo>
                <a:lnTo>
                  <a:pt x="773" y="794"/>
                </a:lnTo>
                <a:lnTo>
                  <a:pt x="773" y="467"/>
                </a:lnTo>
                <a:lnTo>
                  <a:pt x="933" y="467"/>
                </a:lnTo>
                <a:lnTo>
                  <a:pt x="467" y="0"/>
                </a:lnTo>
                <a:lnTo>
                  <a:pt x="0" y="467"/>
                </a:lnTo>
                <a:lnTo>
                  <a:pt x="172" y="467"/>
                </a:lnTo>
                <a:lnTo>
                  <a:pt x="172" y="1393"/>
                </a:lnTo>
                <a:lnTo>
                  <a:pt x="2619" y="1393"/>
                </a:lnTo>
                <a:lnTo>
                  <a:pt x="2619" y="191"/>
                </a:lnTo>
                <a:lnTo>
                  <a:pt x="2018" y="191"/>
                </a:lnTo>
                <a:close/>
              </a:path>
            </a:pathLst>
          </a:custGeom>
          <a:gradFill flip="none" rotWithShape="1">
            <a:gsLst>
              <a:gs pos="0">
                <a:schemeClr val="accent3"/>
              </a:gs>
              <a:gs pos="76000">
                <a:schemeClr val="accent4"/>
              </a:gs>
            </a:gsLst>
            <a:lin ang="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15" name="TextBox 14">
            <a:extLst>
              <a:ext uri="{FF2B5EF4-FFF2-40B4-BE49-F238E27FC236}">
                <a16:creationId xmlns:a16="http://schemas.microsoft.com/office/drawing/2014/main" id="{EAFA8C1A-88FB-4969-8248-EA75BA047C3D}"/>
              </a:ext>
            </a:extLst>
          </p:cNvPr>
          <p:cNvSpPr txBox="1"/>
          <p:nvPr/>
        </p:nvSpPr>
        <p:spPr>
          <a:xfrm>
            <a:off x="2744059" y="4909204"/>
            <a:ext cx="3484995" cy="461665"/>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01. Un-Managed Scenario</a:t>
            </a:r>
          </a:p>
        </p:txBody>
      </p:sp>
      <p:grpSp>
        <p:nvGrpSpPr>
          <p:cNvPr id="16" name="Group 15">
            <a:extLst>
              <a:ext uri="{FF2B5EF4-FFF2-40B4-BE49-F238E27FC236}">
                <a16:creationId xmlns:a16="http://schemas.microsoft.com/office/drawing/2014/main" id="{0BA2C897-09F3-4347-B3B4-6B54E0D1A577}"/>
              </a:ext>
            </a:extLst>
          </p:cNvPr>
          <p:cNvGrpSpPr/>
          <p:nvPr/>
        </p:nvGrpSpPr>
        <p:grpSpPr>
          <a:xfrm>
            <a:off x="2639128" y="3909186"/>
            <a:ext cx="470646" cy="527224"/>
            <a:chOff x="120651" y="2266950"/>
            <a:chExt cx="2944813" cy="3298825"/>
          </a:xfrm>
          <a:solidFill>
            <a:schemeClr val="bg1"/>
          </a:solidFill>
        </p:grpSpPr>
        <p:sp>
          <p:nvSpPr>
            <p:cNvPr id="17" name="Freeform 16">
              <a:extLst>
                <a:ext uri="{FF2B5EF4-FFF2-40B4-BE49-F238E27FC236}">
                  <a16:creationId xmlns:a16="http://schemas.microsoft.com/office/drawing/2014/main" id="{6C8BF11E-B780-4A4A-8356-9C723C58F1A8}"/>
                </a:ext>
              </a:extLst>
            </p:cNvPr>
            <p:cNvSpPr>
              <a:spLocks noEditPoints="1"/>
            </p:cNvSpPr>
            <p:nvPr/>
          </p:nvSpPr>
          <p:spPr bwMode="auto">
            <a:xfrm>
              <a:off x="1219201" y="3508375"/>
              <a:ext cx="747713" cy="1436688"/>
            </a:xfrm>
            <a:custGeom>
              <a:avLst/>
              <a:gdLst>
                <a:gd name="T0" fmla="*/ 206 w 347"/>
                <a:gd name="T1" fmla="*/ 290 h 669"/>
                <a:gd name="T2" fmla="*/ 141 w 347"/>
                <a:gd name="T3" fmla="*/ 290 h 669"/>
                <a:gd name="T4" fmla="*/ 90 w 347"/>
                <a:gd name="T5" fmla="*/ 238 h 669"/>
                <a:gd name="T6" fmla="*/ 141 w 347"/>
                <a:gd name="T7" fmla="*/ 187 h 669"/>
                <a:gd name="T8" fmla="*/ 270 w 347"/>
                <a:gd name="T9" fmla="*/ 187 h 669"/>
                <a:gd name="T10" fmla="*/ 315 w 347"/>
                <a:gd name="T11" fmla="*/ 142 h 669"/>
                <a:gd name="T12" fmla="*/ 270 w 347"/>
                <a:gd name="T13" fmla="*/ 97 h 669"/>
                <a:gd name="T14" fmla="*/ 219 w 347"/>
                <a:gd name="T15" fmla="*/ 97 h 669"/>
                <a:gd name="T16" fmla="*/ 219 w 347"/>
                <a:gd name="T17" fmla="*/ 45 h 669"/>
                <a:gd name="T18" fmla="*/ 174 w 347"/>
                <a:gd name="T19" fmla="*/ 0 h 669"/>
                <a:gd name="T20" fmla="*/ 129 w 347"/>
                <a:gd name="T21" fmla="*/ 45 h 669"/>
                <a:gd name="T22" fmla="*/ 129 w 347"/>
                <a:gd name="T23" fmla="*/ 97 h 669"/>
                <a:gd name="T24" fmla="*/ 0 w 347"/>
                <a:gd name="T25" fmla="*/ 238 h 669"/>
                <a:gd name="T26" fmla="*/ 141 w 347"/>
                <a:gd name="T27" fmla="*/ 380 h 669"/>
                <a:gd name="T28" fmla="*/ 206 w 347"/>
                <a:gd name="T29" fmla="*/ 380 h 669"/>
                <a:gd name="T30" fmla="*/ 257 w 347"/>
                <a:gd name="T31" fmla="*/ 431 h 669"/>
                <a:gd name="T32" fmla="*/ 206 w 347"/>
                <a:gd name="T33" fmla="*/ 482 h 669"/>
                <a:gd name="T34" fmla="*/ 77 w 347"/>
                <a:gd name="T35" fmla="*/ 482 h 669"/>
                <a:gd name="T36" fmla="*/ 32 w 347"/>
                <a:gd name="T37" fmla="*/ 527 h 669"/>
                <a:gd name="T38" fmla="*/ 77 w 347"/>
                <a:gd name="T39" fmla="*/ 572 h 669"/>
                <a:gd name="T40" fmla="*/ 129 w 347"/>
                <a:gd name="T41" fmla="*/ 572 h 669"/>
                <a:gd name="T42" fmla="*/ 129 w 347"/>
                <a:gd name="T43" fmla="*/ 624 h 669"/>
                <a:gd name="T44" fmla="*/ 174 w 347"/>
                <a:gd name="T45" fmla="*/ 669 h 669"/>
                <a:gd name="T46" fmla="*/ 219 w 347"/>
                <a:gd name="T47" fmla="*/ 624 h 669"/>
                <a:gd name="T48" fmla="*/ 219 w 347"/>
                <a:gd name="T49" fmla="*/ 572 h 669"/>
                <a:gd name="T50" fmla="*/ 347 w 347"/>
                <a:gd name="T51" fmla="*/ 431 h 669"/>
                <a:gd name="T52" fmla="*/ 206 w 347"/>
                <a:gd name="T53" fmla="*/ 290 h 669"/>
                <a:gd name="T54" fmla="*/ 206 w 347"/>
                <a:gd name="T55" fmla="*/ 290 h 669"/>
                <a:gd name="T56" fmla="*/ 206 w 347"/>
                <a:gd name="T57" fmla="*/ 29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7" h="669">
                  <a:moveTo>
                    <a:pt x="206" y="290"/>
                  </a:moveTo>
                  <a:cubicBezTo>
                    <a:pt x="141" y="290"/>
                    <a:pt x="141" y="290"/>
                    <a:pt x="141" y="290"/>
                  </a:cubicBezTo>
                  <a:cubicBezTo>
                    <a:pt x="113" y="290"/>
                    <a:pt x="90" y="267"/>
                    <a:pt x="90" y="238"/>
                  </a:cubicBezTo>
                  <a:cubicBezTo>
                    <a:pt x="90" y="210"/>
                    <a:pt x="113" y="187"/>
                    <a:pt x="141" y="187"/>
                  </a:cubicBezTo>
                  <a:cubicBezTo>
                    <a:pt x="270" y="187"/>
                    <a:pt x="270" y="187"/>
                    <a:pt x="270" y="187"/>
                  </a:cubicBezTo>
                  <a:cubicBezTo>
                    <a:pt x="295" y="187"/>
                    <a:pt x="315" y="167"/>
                    <a:pt x="315" y="142"/>
                  </a:cubicBezTo>
                  <a:cubicBezTo>
                    <a:pt x="315" y="117"/>
                    <a:pt x="295" y="97"/>
                    <a:pt x="270" y="97"/>
                  </a:cubicBezTo>
                  <a:cubicBezTo>
                    <a:pt x="219" y="97"/>
                    <a:pt x="219" y="97"/>
                    <a:pt x="219" y="97"/>
                  </a:cubicBezTo>
                  <a:cubicBezTo>
                    <a:pt x="219" y="45"/>
                    <a:pt x="219" y="45"/>
                    <a:pt x="219" y="45"/>
                  </a:cubicBezTo>
                  <a:cubicBezTo>
                    <a:pt x="219" y="21"/>
                    <a:pt x="198" y="0"/>
                    <a:pt x="174" y="0"/>
                  </a:cubicBezTo>
                  <a:cubicBezTo>
                    <a:pt x="149" y="0"/>
                    <a:pt x="129" y="21"/>
                    <a:pt x="129" y="45"/>
                  </a:cubicBezTo>
                  <a:cubicBezTo>
                    <a:pt x="129" y="97"/>
                    <a:pt x="129" y="97"/>
                    <a:pt x="129" y="97"/>
                  </a:cubicBezTo>
                  <a:cubicBezTo>
                    <a:pt x="57" y="104"/>
                    <a:pt x="0" y="165"/>
                    <a:pt x="0" y="238"/>
                  </a:cubicBezTo>
                  <a:cubicBezTo>
                    <a:pt x="0" y="316"/>
                    <a:pt x="63" y="380"/>
                    <a:pt x="141" y="380"/>
                  </a:cubicBezTo>
                  <a:cubicBezTo>
                    <a:pt x="206" y="380"/>
                    <a:pt x="206" y="380"/>
                    <a:pt x="206" y="380"/>
                  </a:cubicBezTo>
                  <a:cubicBezTo>
                    <a:pt x="234" y="380"/>
                    <a:pt x="257" y="403"/>
                    <a:pt x="257" y="431"/>
                  </a:cubicBezTo>
                  <a:cubicBezTo>
                    <a:pt x="257" y="459"/>
                    <a:pt x="234" y="482"/>
                    <a:pt x="206" y="482"/>
                  </a:cubicBezTo>
                  <a:cubicBezTo>
                    <a:pt x="77" y="482"/>
                    <a:pt x="77" y="482"/>
                    <a:pt x="77" y="482"/>
                  </a:cubicBezTo>
                  <a:cubicBezTo>
                    <a:pt x="52" y="482"/>
                    <a:pt x="32" y="503"/>
                    <a:pt x="32" y="527"/>
                  </a:cubicBezTo>
                  <a:cubicBezTo>
                    <a:pt x="32" y="552"/>
                    <a:pt x="52" y="572"/>
                    <a:pt x="77" y="572"/>
                  </a:cubicBezTo>
                  <a:cubicBezTo>
                    <a:pt x="129" y="572"/>
                    <a:pt x="129" y="572"/>
                    <a:pt x="129" y="572"/>
                  </a:cubicBezTo>
                  <a:cubicBezTo>
                    <a:pt x="129" y="624"/>
                    <a:pt x="129" y="624"/>
                    <a:pt x="129" y="624"/>
                  </a:cubicBezTo>
                  <a:cubicBezTo>
                    <a:pt x="129" y="649"/>
                    <a:pt x="149" y="669"/>
                    <a:pt x="174" y="669"/>
                  </a:cubicBezTo>
                  <a:cubicBezTo>
                    <a:pt x="198" y="669"/>
                    <a:pt x="219" y="649"/>
                    <a:pt x="219" y="624"/>
                  </a:cubicBezTo>
                  <a:cubicBezTo>
                    <a:pt x="219" y="572"/>
                    <a:pt x="219" y="572"/>
                    <a:pt x="219" y="572"/>
                  </a:cubicBezTo>
                  <a:cubicBezTo>
                    <a:pt x="291" y="565"/>
                    <a:pt x="347" y="505"/>
                    <a:pt x="347" y="431"/>
                  </a:cubicBezTo>
                  <a:cubicBezTo>
                    <a:pt x="347" y="353"/>
                    <a:pt x="284" y="290"/>
                    <a:pt x="206" y="290"/>
                  </a:cubicBezTo>
                  <a:close/>
                  <a:moveTo>
                    <a:pt x="206" y="290"/>
                  </a:moveTo>
                  <a:cubicBezTo>
                    <a:pt x="206" y="290"/>
                    <a:pt x="206" y="290"/>
                    <a:pt x="206" y="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18" name="Freeform 17">
              <a:extLst>
                <a:ext uri="{FF2B5EF4-FFF2-40B4-BE49-F238E27FC236}">
                  <a16:creationId xmlns:a16="http://schemas.microsoft.com/office/drawing/2014/main" id="{EE2E5DD6-68EB-4E0A-9F65-5D7BFABF3C3C}"/>
                </a:ext>
              </a:extLst>
            </p:cNvPr>
            <p:cNvSpPr>
              <a:spLocks noEditPoints="1"/>
            </p:cNvSpPr>
            <p:nvPr/>
          </p:nvSpPr>
          <p:spPr bwMode="auto">
            <a:xfrm>
              <a:off x="120651" y="2266950"/>
              <a:ext cx="2944813" cy="3298825"/>
            </a:xfrm>
            <a:custGeom>
              <a:avLst/>
              <a:gdLst>
                <a:gd name="T0" fmla="*/ 1125 w 1367"/>
                <a:gd name="T1" fmla="*/ 472 h 1536"/>
                <a:gd name="T2" fmla="*/ 1124 w 1367"/>
                <a:gd name="T3" fmla="*/ 472 h 1536"/>
                <a:gd name="T4" fmla="*/ 1032 w 1367"/>
                <a:gd name="T5" fmla="*/ 379 h 1536"/>
                <a:gd name="T6" fmla="*/ 1212 w 1367"/>
                <a:gd name="T7" fmla="*/ 379 h 1536"/>
                <a:gd name="T8" fmla="*/ 1257 w 1367"/>
                <a:gd name="T9" fmla="*/ 334 h 1536"/>
                <a:gd name="T10" fmla="*/ 1212 w 1367"/>
                <a:gd name="T11" fmla="*/ 289 h 1536"/>
                <a:gd name="T12" fmla="*/ 996 w 1367"/>
                <a:gd name="T13" fmla="*/ 289 h 1536"/>
                <a:gd name="T14" fmla="*/ 1108 w 1367"/>
                <a:gd name="T15" fmla="*/ 65 h 1536"/>
                <a:gd name="T16" fmla="*/ 1106 w 1367"/>
                <a:gd name="T17" fmla="*/ 21 h 1536"/>
                <a:gd name="T18" fmla="*/ 1068 w 1367"/>
                <a:gd name="T19" fmla="*/ 0 h 1536"/>
                <a:gd name="T20" fmla="*/ 299 w 1367"/>
                <a:gd name="T21" fmla="*/ 0 h 1536"/>
                <a:gd name="T22" fmla="*/ 261 w 1367"/>
                <a:gd name="T23" fmla="*/ 21 h 1536"/>
                <a:gd name="T24" fmla="*/ 259 w 1367"/>
                <a:gd name="T25" fmla="*/ 65 h 1536"/>
                <a:gd name="T26" fmla="*/ 389 w 1367"/>
                <a:gd name="T27" fmla="*/ 325 h 1536"/>
                <a:gd name="T28" fmla="*/ 243 w 1367"/>
                <a:gd name="T29" fmla="*/ 472 h 1536"/>
                <a:gd name="T30" fmla="*/ 242 w 1367"/>
                <a:gd name="T31" fmla="*/ 472 h 1536"/>
                <a:gd name="T32" fmla="*/ 243 w 1367"/>
                <a:gd name="T33" fmla="*/ 1353 h 1536"/>
                <a:gd name="T34" fmla="*/ 684 w 1367"/>
                <a:gd name="T35" fmla="*/ 1536 h 1536"/>
                <a:gd name="T36" fmla="*/ 1124 w 1367"/>
                <a:gd name="T37" fmla="*/ 1353 h 1536"/>
                <a:gd name="T38" fmla="*/ 1125 w 1367"/>
                <a:gd name="T39" fmla="*/ 472 h 1536"/>
                <a:gd name="T40" fmla="*/ 372 w 1367"/>
                <a:gd name="T41" fmla="*/ 90 h 1536"/>
                <a:gd name="T42" fmla="*/ 995 w 1367"/>
                <a:gd name="T43" fmla="*/ 90 h 1536"/>
                <a:gd name="T44" fmla="*/ 895 w 1367"/>
                <a:gd name="T45" fmla="*/ 289 h 1536"/>
                <a:gd name="T46" fmla="*/ 472 w 1367"/>
                <a:gd name="T47" fmla="*/ 289 h 1536"/>
                <a:gd name="T48" fmla="*/ 372 w 1367"/>
                <a:gd name="T49" fmla="*/ 90 h 1536"/>
                <a:gd name="T50" fmla="*/ 1061 w 1367"/>
                <a:gd name="T51" fmla="*/ 1290 h 1536"/>
                <a:gd name="T52" fmla="*/ 684 w 1367"/>
                <a:gd name="T53" fmla="*/ 1446 h 1536"/>
                <a:gd name="T54" fmla="*/ 306 w 1367"/>
                <a:gd name="T55" fmla="*/ 1290 h 1536"/>
                <a:gd name="T56" fmla="*/ 306 w 1367"/>
                <a:gd name="T57" fmla="*/ 535 h 1536"/>
                <a:gd name="T58" fmla="*/ 307 w 1367"/>
                <a:gd name="T59" fmla="*/ 535 h 1536"/>
                <a:gd name="T60" fmla="*/ 463 w 1367"/>
                <a:gd name="T61" fmla="*/ 379 h 1536"/>
                <a:gd name="T62" fmla="*/ 905 w 1367"/>
                <a:gd name="T63" fmla="*/ 379 h 1536"/>
                <a:gd name="T64" fmla="*/ 1060 w 1367"/>
                <a:gd name="T65" fmla="*/ 535 h 1536"/>
                <a:gd name="T66" fmla="*/ 1061 w 1367"/>
                <a:gd name="T67" fmla="*/ 535 h 1536"/>
                <a:gd name="T68" fmla="*/ 1061 w 1367"/>
                <a:gd name="T69" fmla="*/ 1290 h 1536"/>
                <a:gd name="T70" fmla="*/ 1061 w 1367"/>
                <a:gd name="T71" fmla="*/ 1290 h 1536"/>
                <a:gd name="T72" fmla="*/ 1061 w 1367"/>
                <a:gd name="T73" fmla="*/ 1290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7" h="1536">
                  <a:moveTo>
                    <a:pt x="1125" y="472"/>
                  </a:moveTo>
                  <a:cubicBezTo>
                    <a:pt x="1125" y="472"/>
                    <a:pt x="1125" y="472"/>
                    <a:pt x="1124" y="472"/>
                  </a:cubicBezTo>
                  <a:cubicBezTo>
                    <a:pt x="1032" y="379"/>
                    <a:pt x="1032" y="379"/>
                    <a:pt x="1032" y="379"/>
                  </a:cubicBezTo>
                  <a:cubicBezTo>
                    <a:pt x="1212" y="379"/>
                    <a:pt x="1212" y="379"/>
                    <a:pt x="1212" y="379"/>
                  </a:cubicBezTo>
                  <a:cubicBezTo>
                    <a:pt x="1237" y="379"/>
                    <a:pt x="1257" y="359"/>
                    <a:pt x="1257" y="334"/>
                  </a:cubicBezTo>
                  <a:cubicBezTo>
                    <a:pt x="1257" y="309"/>
                    <a:pt x="1237" y="289"/>
                    <a:pt x="1212" y="289"/>
                  </a:cubicBezTo>
                  <a:cubicBezTo>
                    <a:pt x="996" y="289"/>
                    <a:pt x="996" y="289"/>
                    <a:pt x="996" y="289"/>
                  </a:cubicBezTo>
                  <a:cubicBezTo>
                    <a:pt x="1108" y="65"/>
                    <a:pt x="1108" y="65"/>
                    <a:pt x="1108" y="65"/>
                  </a:cubicBezTo>
                  <a:cubicBezTo>
                    <a:pt x="1115" y="51"/>
                    <a:pt x="1114" y="35"/>
                    <a:pt x="1106" y="21"/>
                  </a:cubicBezTo>
                  <a:cubicBezTo>
                    <a:pt x="1098" y="8"/>
                    <a:pt x="1083" y="0"/>
                    <a:pt x="1068" y="0"/>
                  </a:cubicBezTo>
                  <a:cubicBezTo>
                    <a:pt x="299" y="0"/>
                    <a:pt x="299" y="0"/>
                    <a:pt x="299" y="0"/>
                  </a:cubicBezTo>
                  <a:cubicBezTo>
                    <a:pt x="284" y="0"/>
                    <a:pt x="269" y="8"/>
                    <a:pt x="261" y="21"/>
                  </a:cubicBezTo>
                  <a:cubicBezTo>
                    <a:pt x="253" y="35"/>
                    <a:pt x="252" y="51"/>
                    <a:pt x="259" y="65"/>
                  </a:cubicBezTo>
                  <a:cubicBezTo>
                    <a:pt x="389" y="325"/>
                    <a:pt x="389" y="325"/>
                    <a:pt x="389" y="325"/>
                  </a:cubicBezTo>
                  <a:cubicBezTo>
                    <a:pt x="243" y="472"/>
                    <a:pt x="243" y="472"/>
                    <a:pt x="243" y="472"/>
                  </a:cubicBezTo>
                  <a:cubicBezTo>
                    <a:pt x="243" y="472"/>
                    <a:pt x="242" y="472"/>
                    <a:pt x="242" y="472"/>
                  </a:cubicBezTo>
                  <a:cubicBezTo>
                    <a:pt x="0" y="715"/>
                    <a:pt x="0" y="1110"/>
                    <a:pt x="243" y="1353"/>
                  </a:cubicBezTo>
                  <a:cubicBezTo>
                    <a:pt x="360" y="1471"/>
                    <a:pt x="517" y="1536"/>
                    <a:pt x="684" y="1536"/>
                  </a:cubicBezTo>
                  <a:cubicBezTo>
                    <a:pt x="850" y="1536"/>
                    <a:pt x="1007" y="1471"/>
                    <a:pt x="1124" y="1353"/>
                  </a:cubicBezTo>
                  <a:cubicBezTo>
                    <a:pt x="1367" y="1110"/>
                    <a:pt x="1367" y="715"/>
                    <a:pt x="1125" y="472"/>
                  </a:cubicBezTo>
                  <a:close/>
                  <a:moveTo>
                    <a:pt x="372" y="90"/>
                  </a:moveTo>
                  <a:cubicBezTo>
                    <a:pt x="995" y="90"/>
                    <a:pt x="995" y="90"/>
                    <a:pt x="995" y="90"/>
                  </a:cubicBezTo>
                  <a:cubicBezTo>
                    <a:pt x="895" y="289"/>
                    <a:pt x="895" y="289"/>
                    <a:pt x="895" y="289"/>
                  </a:cubicBezTo>
                  <a:cubicBezTo>
                    <a:pt x="472" y="289"/>
                    <a:pt x="472" y="289"/>
                    <a:pt x="472" y="289"/>
                  </a:cubicBezTo>
                  <a:lnTo>
                    <a:pt x="372" y="90"/>
                  </a:lnTo>
                  <a:close/>
                  <a:moveTo>
                    <a:pt x="1061" y="1290"/>
                  </a:moveTo>
                  <a:cubicBezTo>
                    <a:pt x="960" y="1391"/>
                    <a:pt x="826" y="1446"/>
                    <a:pt x="684" y="1446"/>
                  </a:cubicBezTo>
                  <a:cubicBezTo>
                    <a:pt x="541" y="1446"/>
                    <a:pt x="407" y="1391"/>
                    <a:pt x="306" y="1290"/>
                  </a:cubicBezTo>
                  <a:cubicBezTo>
                    <a:pt x="98" y="1082"/>
                    <a:pt x="98" y="743"/>
                    <a:pt x="306" y="535"/>
                  </a:cubicBezTo>
                  <a:cubicBezTo>
                    <a:pt x="307" y="535"/>
                    <a:pt x="307" y="535"/>
                    <a:pt x="307" y="535"/>
                  </a:cubicBezTo>
                  <a:cubicBezTo>
                    <a:pt x="463" y="379"/>
                    <a:pt x="463" y="379"/>
                    <a:pt x="463" y="379"/>
                  </a:cubicBezTo>
                  <a:cubicBezTo>
                    <a:pt x="905" y="379"/>
                    <a:pt x="905" y="379"/>
                    <a:pt x="905" y="379"/>
                  </a:cubicBezTo>
                  <a:cubicBezTo>
                    <a:pt x="1060" y="535"/>
                    <a:pt x="1060" y="535"/>
                    <a:pt x="1060" y="535"/>
                  </a:cubicBezTo>
                  <a:cubicBezTo>
                    <a:pt x="1060" y="535"/>
                    <a:pt x="1061" y="535"/>
                    <a:pt x="1061" y="535"/>
                  </a:cubicBezTo>
                  <a:cubicBezTo>
                    <a:pt x="1269" y="743"/>
                    <a:pt x="1269" y="1082"/>
                    <a:pt x="1061" y="1290"/>
                  </a:cubicBezTo>
                  <a:close/>
                  <a:moveTo>
                    <a:pt x="1061" y="1290"/>
                  </a:moveTo>
                  <a:cubicBezTo>
                    <a:pt x="1061" y="1290"/>
                    <a:pt x="1061" y="1290"/>
                    <a:pt x="1061" y="1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grpSp>
    </p:spTree>
    <p:extLst>
      <p:ext uri="{BB962C8B-B14F-4D97-AF65-F5344CB8AC3E}">
        <p14:creationId xmlns:p14="http://schemas.microsoft.com/office/powerpoint/2010/main" val="113199495"/>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10418</TotalTime>
  <Words>1421</Words>
  <Application>Microsoft Office PowerPoint</Application>
  <PresentationFormat>Custom</PresentationFormat>
  <Paragraphs>233</Paragraphs>
  <Slides>31</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31</vt:i4>
      </vt:variant>
    </vt:vector>
  </HeadingPairs>
  <TitlesOfParts>
    <vt:vector size="42" baseType="lpstr">
      <vt:lpstr>Arial</vt:lpstr>
      <vt:lpstr>Arial Black</vt:lpstr>
      <vt:lpstr>Arial Bold</vt:lpstr>
      <vt:lpstr>Calibri</vt:lpstr>
      <vt:lpstr>Cooper Black</vt:lpstr>
      <vt:lpstr>Courier New</vt:lpstr>
      <vt:lpstr>Open Sans</vt:lpstr>
      <vt:lpstr>Patua One</vt:lpstr>
      <vt:lpstr>Symbol</vt:lpstr>
      <vt:lpstr>Wingdings</vt:lpstr>
      <vt:lpstr>Office Theme</vt:lpstr>
      <vt:lpstr>PowerPoint Presentation</vt:lpstr>
      <vt:lpstr>PowerPoint Presentation</vt:lpstr>
      <vt:lpstr>PowerPoint Presentation</vt:lpstr>
      <vt:lpstr>Evolution of ABAP Programming Model</vt:lpstr>
      <vt:lpstr>Restful ABAP Programming</vt:lpstr>
      <vt:lpstr>Restful ABAP Programming</vt:lpstr>
      <vt:lpstr>RAP – The Big picture</vt:lpstr>
      <vt:lpstr>What is a Business Object</vt:lpstr>
      <vt:lpstr>Types of Implementation (Scenario) </vt:lpstr>
      <vt:lpstr>BO runtime implementation types</vt:lpstr>
      <vt:lpstr>BO runtime implementation types</vt:lpstr>
      <vt:lpstr>Explanation of Flight Data Model</vt:lpstr>
      <vt:lpstr>Flow of Development (Unmanaged Scenario)</vt:lpstr>
      <vt:lpstr>Defining Data Models</vt:lpstr>
      <vt:lpstr>Root CDS Entity</vt:lpstr>
      <vt:lpstr>Create OData Service ( Business Service )</vt:lpstr>
      <vt:lpstr>Service Binding ( Business Service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Developing Read only List Report </vt:lpstr>
      <vt:lpstr>CDS Views with Annotations</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309</cp:revision>
  <dcterms:created xsi:type="dcterms:W3CDTF">2013-09-12T13:05:01Z</dcterms:created>
  <dcterms:modified xsi:type="dcterms:W3CDTF">2022-05-29T06:51:22Z</dcterms:modified>
</cp:coreProperties>
</file>